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685" r:id="rId6"/>
  </p:sldMasterIdLst>
  <p:notesMasterIdLst>
    <p:notesMasterId r:id="rId31"/>
  </p:notesMasterIdLst>
  <p:sldIdLst>
    <p:sldId id="529" r:id="rId7"/>
    <p:sldId id="563" r:id="rId8"/>
    <p:sldId id="562" r:id="rId9"/>
    <p:sldId id="564" r:id="rId10"/>
    <p:sldId id="556" r:id="rId11"/>
    <p:sldId id="557" r:id="rId12"/>
    <p:sldId id="530" r:id="rId13"/>
    <p:sldId id="542" r:id="rId14"/>
    <p:sldId id="543" r:id="rId15"/>
    <p:sldId id="544" r:id="rId16"/>
    <p:sldId id="560" r:id="rId17"/>
    <p:sldId id="561" r:id="rId18"/>
    <p:sldId id="554" r:id="rId19"/>
    <p:sldId id="547" r:id="rId20"/>
    <p:sldId id="548" r:id="rId21"/>
    <p:sldId id="549" r:id="rId22"/>
    <p:sldId id="550" r:id="rId23"/>
    <p:sldId id="551" r:id="rId24"/>
    <p:sldId id="552" r:id="rId25"/>
    <p:sldId id="553" r:id="rId26"/>
    <p:sldId id="555" r:id="rId27"/>
    <p:sldId id="539" r:id="rId28"/>
    <p:sldId id="559" r:id="rId29"/>
    <p:sldId id="55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3399"/>
    <a:srgbClr val="FF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78" autoAdjust="0"/>
    <p:restoredTop sz="94679" autoAdjust="0"/>
  </p:normalViewPr>
  <p:slideViewPr>
    <p:cSldViewPr snapToGrid="0">
      <p:cViewPr>
        <p:scale>
          <a:sx n="56" d="100"/>
          <a:sy n="56" d="100"/>
        </p:scale>
        <p:origin x="91" y="-8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pher Buck" userId="e49b16e6-31db-4308-bd9e-df5b9d0ee742" providerId="ADAL" clId="{05C89BE0-AA67-46BD-9805-C54400978104}"/>
    <pc:docChg chg="custSel modSld">
      <pc:chgData name="Topher Buck" userId="e49b16e6-31db-4308-bd9e-df5b9d0ee742" providerId="ADAL" clId="{05C89BE0-AA67-46BD-9805-C54400978104}" dt="2020-05-15T19:58:23.425" v="251" actId="20577"/>
      <pc:docMkLst>
        <pc:docMk/>
      </pc:docMkLst>
      <pc:sldChg chg="modSp modNotesTx">
        <pc:chgData name="Topher Buck" userId="e49b16e6-31db-4308-bd9e-df5b9d0ee742" providerId="ADAL" clId="{05C89BE0-AA67-46BD-9805-C54400978104}" dt="2020-05-15T19:57:28.425" v="250" actId="20577"/>
        <pc:sldMkLst>
          <pc:docMk/>
          <pc:sldMk cId="52194568" sldId="552"/>
        </pc:sldMkLst>
        <pc:spChg chg="mod">
          <ac:chgData name="Topher Buck" userId="e49b16e6-31db-4308-bd9e-df5b9d0ee742" providerId="ADAL" clId="{05C89BE0-AA67-46BD-9805-C54400978104}" dt="2020-05-15T19:55:17.529" v="35" actId="20577"/>
          <ac:spMkLst>
            <pc:docMk/>
            <pc:sldMk cId="52194568" sldId="552"/>
            <ac:spMk id="2" creationId="{676D3B0F-F5D9-4B9A-95B0-C84A86AEAC42}"/>
          </ac:spMkLst>
        </pc:spChg>
        <pc:spChg chg="mod">
          <ac:chgData name="Topher Buck" userId="e49b16e6-31db-4308-bd9e-df5b9d0ee742" providerId="ADAL" clId="{05C89BE0-AA67-46BD-9805-C54400978104}" dt="2020-05-15T19:56:05.801" v="88" actId="6549"/>
          <ac:spMkLst>
            <pc:docMk/>
            <pc:sldMk cId="52194568" sldId="552"/>
            <ac:spMk id="3" creationId="{8652D062-4B80-4E95-8872-AF27B373EECC}"/>
          </ac:spMkLst>
        </pc:spChg>
      </pc:sldChg>
      <pc:sldChg chg="modSp">
        <pc:chgData name="Topher Buck" userId="e49b16e6-31db-4308-bd9e-df5b9d0ee742" providerId="ADAL" clId="{05C89BE0-AA67-46BD-9805-C54400978104}" dt="2020-05-15T19:58:23.425" v="251" actId="20577"/>
        <pc:sldMkLst>
          <pc:docMk/>
          <pc:sldMk cId="1104306527" sldId="558"/>
        </pc:sldMkLst>
        <pc:spChg chg="mod">
          <ac:chgData name="Topher Buck" userId="e49b16e6-31db-4308-bd9e-df5b9d0ee742" providerId="ADAL" clId="{05C89BE0-AA67-46BD-9805-C54400978104}" dt="2020-05-15T19:58:23.425" v="251" actId="20577"/>
          <ac:spMkLst>
            <pc:docMk/>
            <pc:sldMk cId="1104306527" sldId="558"/>
            <ac:spMk id="3" creationId="{957D312D-0ECC-4826-9F37-CDEEFCC6C3B1}"/>
          </ac:spMkLst>
        </pc:spChg>
      </pc:sldChg>
    </pc:docChg>
  </pc:docChgLst>
  <pc:docChgLst>
    <pc:chgData name="Terri Goldberg" userId="9f045d26-6946-40dc-a4e8-783b0bf93856" providerId="ADAL" clId="{622808EE-5494-49A7-B803-13DEB0F296B3}"/>
    <pc:docChg chg="undo custSel addSld modSld sldOrd">
      <pc:chgData name="Terri Goldberg" userId="9f045d26-6946-40dc-a4e8-783b0bf93856" providerId="ADAL" clId="{622808EE-5494-49A7-B803-13DEB0F296B3}" dt="2020-05-08T19:36:00.369" v="1333" actId="20577"/>
      <pc:docMkLst>
        <pc:docMk/>
      </pc:docMkLst>
      <pc:sldChg chg="modSp">
        <pc:chgData name="Terri Goldberg" userId="9f045d26-6946-40dc-a4e8-783b0bf93856" providerId="ADAL" clId="{622808EE-5494-49A7-B803-13DEB0F296B3}" dt="2020-05-08T18:48:50.939" v="24" actId="6549"/>
        <pc:sldMkLst>
          <pc:docMk/>
          <pc:sldMk cId="2859558725" sldId="529"/>
        </pc:sldMkLst>
        <pc:spChg chg="mod">
          <ac:chgData name="Terri Goldberg" userId="9f045d26-6946-40dc-a4e8-783b0bf93856" providerId="ADAL" clId="{622808EE-5494-49A7-B803-13DEB0F296B3}" dt="2020-05-08T18:48:50.939" v="24" actId="6549"/>
          <ac:spMkLst>
            <pc:docMk/>
            <pc:sldMk cId="2859558725" sldId="529"/>
            <ac:spMk id="2" creationId="{00000000-0000-0000-0000-000000000000}"/>
          </ac:spMkLst>
        </pc:spChg>
      </pc:sldChg>
      <pc:sldChg chg="addSp modSp ord">
        <pc:chgData name="Terri Goldberg" userId="9f045d26-6946-40dc-a4e8-783b0bf93856" providerId="ADAL" clId="{622808EE-5494-49A7-B803-13DEB0F296B3}" dt="2020-05-08T19:22:01.993" v="829" actId="1076"/>
        <pc:sldMkLst>
          <pc:docMk/>
          <pc:sldMk cId="2773396105" sldId="530"/>
        </pc:sldMkLst>
        <pc:spChg chg="mod">
          <ac:chgData name="Terri Goldberg" userId="9f045d26-6946-40dc-a4e8-783b0bf93856" providerId="ADAL" clId="{622808EE-5494-49A7-B803-13DEB0F296B3}" dt="2020-05-08T19:21:35.845" v="819" actId="14100"/>
          <ac:spMkLst>
            <pc:docMk/>
            <pc:sldMk cId="2773396105" sldId="530"/>
            <ac:spMk id="3" creationId="{00000000-0000-0000-0000-000000000000}"/>
          </ac:spMkLst>
        </pc:spChg>
        <pc:picChg chg="add mod">
          <ac:chgData name="Terri Goldberg" userId="9f045d26-6946-40dc-a4e8-783b0bf93856" providerId="ADAL" clId="{622808EE-5494-49A7-B803-13DEB0F296B3}" dt="2020-05-08T19:22:01.993" v="829" actId="1076"/>
          <ac:picMkLst>
            <pc:docMk/>
            <pc:sldMk cId="2773396105" sldId="530"/>
            <ac:picMk id="5" creationId="{9E56B904-B995-4DB4-8EFF-C1558C556C8C}"/>
          </ac:picMkLst>
        </pc:picChg>
      </pc:sldChg>
      <pc:sldChg chg="addSp modSp">
        <pc:chgData name="Terri Goldberg" userId="9f045d26-6946-40dc-a4e8-783b0bf93856" providerId="ADAL" clId="{622808EE-5494-49A7-B803-13DEB0F296B3}" dt="2020-05-08T19:22:49.709" v="835" actId="14100"/>
        <pc:sldMkLst>
          <pc:docMk/>
          <pc:sldMk cId="984531256" sldId="539"/>
        </pc:sldMkLst>
        <pc:spChg chg="mod">
          <ac:chgData name="Terri Goldberg" userId="9f045d26-6946-40dc-a4e8-783b0bf93856" providerId="ADAL" clId="{622808EE-5494-49A7-B803-13DEB0F296B3}" dt="2020-05-08T19:11:53.853" v="710" actId="20577"/>
          <ac:spMkLst>
            <pc:docMk/>
            <pc:sldMk cId="984531256" sldId="539"/>
            <ac:spMk id="2" creationId="{00000000-0000-0000-0000-000000000000}"/>
          </ac:spMkLst>
        </pc:spChg>
        <pc:spChg chg="mod">
          <ac:chgData name="Terri Goldberg" userId="9f045d26-6946-40dc-a4e8-783b0bf93856" providerId="ADAL" clId="{622808EE-5494-49A7-B803-13DEB0F296B3}" dt="2020-05-08T19:02:23.540" v="526" actId="6549"/>
          <ac:spMkLst>
            <pc:docMk/>
            <pc:sldMk cId="984531256" sldId="539"/>
            <ac:spMk id="3" creationId="{00000000-0000-0000-0000-000000000000}"/>
          </ac:spMkLst>
        </pc:spChg>
        <pc:picChg chg="add mod">
          <ac:chgData name="Terri Goldberg" userId="9f045d26-6946-40dc-a4e8-783b0bf93856" providerId="ADAL" clId="{622808EE-5494-49A7-B803-13DEB0F296B3}" dt="2020-05-08T19:22:49.709" v="835" actId="14100"/>
          <ac:picMkLst>
            <pc:docMk/>
            <pc:sldMk cId="984531256" sldId="539"/>
            <ac:picMk id="5" creationId="{2F5155F6-D2E2-4C17-ADAE-15BF29F6F91F}"/>
          </ac:picMkLst>
        </pc:picChg>
      </pc:sldChg>
      <pc:sldChg chg="modSp">
        <pc:chgData name="Terri Goldberg" userId="9f045d26-6946-40dc-a4e8-783b0bf93856" providerId="ADAL" clId="{622808EE-5494-49A7-B803-13DEB0F296B3}" dt="2020-05-08T19:36:00.369" v="1333" actId="20577"/>
        <pc:sldMkLst>
          <pc:docMk/>
          <pc:sldMk cId="3844734535" sldId="544"/>
        </pc:sldMkLst>
        <pc:spChg chg="mod">
          <ac:chgData name="Terri Goldberg" userId="9f045d26-6946-40dc-a4e8-783b0bf93856" providerId="ADAL" clId="{622808EE-5494-49A7-B803-13DEB0F296B3}" dt="2020-05-08T19:36:00.369" v="1333" actId="20577"/>
          <ac:spMkLst>
            <pc:docMk/>
            <pc:sldMk cId="3844734535" sldId="544"/>
            <ac:spMk id="3" creationId="{A0F6F927-1292-4292-B53B-21BC95AA8989}"/>
          </ac:spMkLst>
        </pc:spChg>
      </pc:sldChg>
      <pc:sldChg chg="modSp">
        <pc:chgData name="Terri Goldberg" userId="9f045d26-6946-40dc-a4e8-783b0bf93856" providerId="ADAL" clId="{622808EE-5494-49A7-B803-13DEB0F296B3}" dt="2020-05-08T19:04:15.288" v="550" actId="27636"/>
        <pc:sldMkLst>
          <pc:docMk/>
          <pc:sldMk cId="4201527766" sldId="547"/>
        </pc:sldMkLst>
        <pc:spChg chg="mod">
          <ac:chgData name="Terri Goldberg" userId="9f045d26-6946-40dc-a4e8-783b0bf93856" providerId="ADAL" clId="{622808EE-5494-49A7-B803-13DEB0F296B3}" dt="2020-05-08T19:04:15.288" v="550" actId="27636"/>
          <ac:spMkLst>
            <pc:docMk/>
            <pc:sldMk cId="4201527766" sldId="547"/>
            <ac:spMk id="3" creationId="{513F0F77-2491-4FE8-9711-8587F6B5C87B}"/>
          </ac:spMkLst>
        </pc:spChg>
      </pc:sldChg>
      <pc:sldChg chg="modSp ord">
        <pc:chgData name="Terri Goldberg" userId="9f045d26-6946-40dc-a4e8-783b0bf93856" providerId="ADAL" clId="{622808EE-5494-49A7-B803-13DEB0F296B3}" dt="2020-05-08T19:05:10.828" v="577" actId="20577"/>
        <pc:sldMkLst>
          <pc:docMk/>
          <pc:sldMk cId="3319314662" sldId="548"/>
        </pc:sldMkLst>
        <pc:spChg chg="mod">
          <ac:chgData name="Terri Goldberg" userId="9f045d26-6946-40dc-a4e8-783b0bf93856" providerId="ADAL" clId="{622808EE-5494-49A7-B803-13DEB0F296B3}" dt="2020-05-08T19:04:42.170" v="563" actId="20577"/>
          <ac:spMkLst>
            <pc:docMk/>
            <pc:sldMk cId="3319314662" sldId="548"/>
            <ac:spMk id="2" creationId="{2A62471C-334D-4FB3-BE96-8056245E8868}"/>
          </ac:spMkLst>
        </pc:spChg>
        <pc:spChg chg="mod">
          <ac:chgData name="Terri Goldberg" userId="9f045d26-6946-40dc-a4e8-783b0bf93856" providerId="ADAL" clId="{622808EE-5494-49A7-B803-13DEB0F296B3}" dt="2020-05-08T19:05:10.828" v="577" actId="20577"/>
          <ac:spMkLst>
            <pc:docMk/>
            <pc:sldMk cId="3319314662" sldId="548"/>
            <ac:spMk id="3" creationId="{91BAD839-5E5D-42DC-886B-DA1A20BEF7FE}"/>
          </ac:spMkLst>
        </pc:spChg>
      </pc:sldChg>
      <pc:sldChg chg="modSp ord">
        <pc:chgData name="Terri Goldberg" userId="9f045d26-6946-40dc-a4e8-783b0bf93856" providerId="ADAL" clId="{622808EE-5494-49A7-B803-13DEB0F296B3}" dt="2020-05-08T19:09:18.563" v="678" actId="20577"/>
        <pc:sldMkLst>
          <pc:docMk/>
          <pc:sldMk cId="2156176688" sldId="549"/>
        </pc:sldMkLst>
        <pc:spChg chg="mod">
          <ac:chgData name="Terri Goldberg" userId="9f045d26-6946-40dc-a4e8-783b0bf93856" providerId="ADAL" clId="{622808EE-5494-49A7-B803-13DEB0F296B3}" dt="2020-05-08T19:06:49.654" v="581" actId="14100"/>
          <ac:spMkLst>
            <pc:docMk/>
            <pc:sldMk cId="2156176688" sldId="549"/>
            <ac:spMk id="2" creationId="{528605D5-6907-4B21-97E0-A39338E684C3}"/>
          </ac:spMkLst>
        </pc:spChg>
        <pc:spChg chg="mod">
          <ac:chgData name="Terri Goldberg" userId="9f045d26-6946-40dc-a4e8-783b0bf93856" providerId="ADAL" clId="{622808EE-5494-49A7-B803-13DEB0F296B3}" dt="2020-05-08T19:09:18.563" v="678" actId="20577"/>
          <ac:spMkLst>
            <pc:docMk/>
            <pc:sldMk cId="2156176688" sldId="549"/>
            <ac:spMk id="3" creationId="{81D2D76F-B5F0-4276-B263-1B65B393D38B}"/>
          </ac:spMkLst>
        </pc:spChg>
      </pc:sldChg>
      <pc:sldChg chg="modSp ord">
        <pc:chgData name="Terri Goldberg" userId="9f045d26-6946-40dc-a4e8-783b0bf93856" providerId="ADAL" clId="{622808EE-5494-49A7-B803-13DEB0F296B3}" dt="2020-05-08T19:08:13.517" v="629" actId="27636"/>
        <pc:sldMkLst>
          <pc:docMk/>
          <pc:sldMk cId="2726868164" sldId="550"/>
        </pc:sldMkLst>
        <pc:spChg chg="mod">
          <ac:chgData name="Terri Goldberg" userId="9f045d26-6946-40dc-a4e8-783b0bf93856" providerId="ADAL" clId="{622808EE-5494-49A7-B803-13DEB0F296B3}" dt="2020-05-08T19:01:31.537" v="497" actId="20577"/>
          <ac:spMkLst>
            <pc:docMk/>
            <pc:sldMk cId="2726868164" sldId="550"/>
            <ac:spMk id="2" creationId="{529480CD-62EA-40BE-A8E2-237ADAA5A331}"/>
          </ac:spMkLst>
        </pc:spChg>
        <pc:spChg chg="mod">
          <ac:chgData name="Terri Goldberg" userId="9f045d26-6946-40dc-a4e8-783b0bf93856" providerId="ADAL" clId="{622808EE-5494-49A7-B803-13DEB0F296B3}" dt="2020-05-08T19:08:13.517" v="629" actId="27636"/>
          <ac:spMkLst>
            <pc:docMk/>
            <pc:sldMk cId="2726868164" sldId="550"/>
            <ac:spMk id="3" creationId="{FEE67AF6-7AE5-4662-AF1F-BD753BA97F29}"/>
          </ac:spMkLst>
        </pc:spChg>
      </pc:sldChg>
      <pc:sldChg chg="modSp">
        <pc:chgData name="Terri Goldberg" userId="9f045d26-6946-40dc-a4e8-783b0bf93856" providerId="ADAL" clId="{622808EE-5494-49A7-B803-13DEB0F296B3}" dt="2020-05-08T19:09:55.602" v="682" actId="20577"/>
        <pc:sldMkLst>
          <pc:docMk/>
          <pc:sldMk cId="3202130507" sldId="551"/>
        </pc:sldMkLst>
        <pc:spChg chg="mod">
          <ac:chgData name="Terri Goldberg" userId="9f045d26-6946-40dc-a4e8-783b0bf93856" providerId="ADAL" clId="{622808EE-5494-49A7-B803-13DEB0F296B3}" dt="2020-05-08T18:58:42.643" v="486" actId="6549"/>
          <ac:spMkLst>
            <pc:docMk/>
            <pc:sldMk cId="3202130507" sldId="551"/>
            <ac:spMk id="2" creationId="{124583E2-FC7A-4ADF-B9F9-EE77BB55E9D7}"/>
          </ac:spMkLst>
        </pc:spChg>
        <pc:spChg chg="mod">
          <ac:chgData name="Terri Goldberg" userId="9f045d26-6946-40dc-a4e8-783b0bf93856" providerId="ADAL" clId="{622808EE-5494-49A7-B803-13DEB0F296B3}" dt="2020-05-08T19:09:55.602" v="682" actId="20577"/>
          <ac:spMkLst>
            <pc:docMk/>
            <pc:sldMk cId="3202130507" sldId="551"/>
            <ac:spMk id="3" creationId="{FCC8A64E-02BA-4269-84CE-E788050C465A}"/>
          </ac:spMkLst>
        </pc:spChg>
      </pc:sldChg>
      <pc:sldChg chg="modSp">
        <pc:chgData name="Terri Goldberg" userId="9f045d26-6946-40dc-a4e8-783b0bf93856" providerId="ADAL" clId="{622808EE-5494-49A7-B803-13DEB0F296B3}" dt="2020-05-08T19:11:24.450" v="707" actId="6549"/>
        <pc:sldMkLst>
          <pc:docMk/>
          <pc:sldMk cId="2461111885" sldId="553"/>
        </pc:sldMkLst>
        <pc:spChg chg="mod">
          <ac:chgData name="Terri Goldberg" userId="9f045d26-6946-40dc-a4e8-783b0bf93856" providerId="ADAL" clId="{622808EE-5494-49A7-B803-13DEB0F296B3}" dt="2020-05-08T19:11:24.450" v="707" actId="6549"/>
          <ac:spMkLst>
            <pc:docMk/>
            <pc:sldMk cId="2461111885" sldId="553"/>
            <ac:spMk id="3" creationId="{687EB5B9-7F8F-4CB1-B747-6C5BEE767047}"/>
          </ac:spMkLst>
        </pc:spChg>
      </pc:sldChg>
      <pc:sldChg chg="modSp">
        <pc:chgData name="Terri Goldberg" userId="9f045d26-6946-40dc-a4e8-783b0bf93856" providerId="ADAL" clId="{622808EE-5494-49A7-B803-13DEB0F296B3}" dt="2020-05-08T19:03:42.775" v="541" actId="255"/>
        <pc:sldMkLst>
          <pc:docMk/>
          <pc:sldMk cId="880043699" sldId="554"/>
        </pc:sldMkLst>
        <pc:spChg chg="mod">
          <ac:chgData name="Terri Goldberg" userId="9f045d26-6946-40dc-a4e8-783b0bf93856" providerId="ADAL" clId="{622808EE-5494-49A7-B803-13DEB0F296B3}" dt="2020-05-08T19:03:42.775" v="541" actId="255"/>
          <ac:spMkLst>
            <pc:docMk/>
            <pc:sldMk cId="880043699" sldId="554"/>
            <ac:spMk id="3" creationId="{8144D103-F138-4E1C-82A3-9268DD50B607}"/>
          </ac:spMkLst>
        </pc:spChg>
      </pc:sldChg>
      <pc:sldChg chg="modSp">
        <pc:chgData name="Terri Goldberg" userId="9f045d26-6946-40dc-a4e8-783b0bf93856" providerId="ADAL" clId="{622808EE-5494-49A7-B803-13DEB0F296B3}" dt="2020-05-08T18:59:54.454" v="489" actId="6549"/>
        <pc:sldMkLst>
          <pc:docMk/>
          <pc:sldMk cId="3123472650" sldId="555"/>
        </pc:sldMkLst>
        <pc:spChg chg="mod">
          <ac:chgData name="Terri Goldberg" userId="9f045d26-6946-40dc-a4e8-783b0bf93856" providerId="ADAL" clId="{622808EE-5494-49A7-B803-13DEB0F296B3}" dt="2020-05-08T18:59:54.454" v="489" actId="6549"/>
          <ac:spMkLst>
            <pc:docMk/>
            <pc:sldMk cId="3123472650" sldId="555"/>
            <ac:spMk id="3" creationId="{378C93B5-53C8-4C05-93A3-443F8A6F0BAD}"/>
          </ac:spMkLst>
        </pc:spChg>
      </pc:sldChg>
      <pc:sldChg chg="addSp delSp modSp add">
        <pc:chgData name="Terri Goldberg" userId="9f045d26-6946-40dc-a4e8-783b0bf93856" providerId="ADAL" clId="{622808EE-5494-49A7-B803-13DEB0F296B3}" dt="2020-05-08T19:16:15.164" v="761" actId="1076"/>
        <pc:sldMkLst>
          <pc:docMk/>
          <pc:sldMk cId="2651220150" sldId="556"/>
        </pc:sldMkLst>
        <pc:spChg chg="mod">
          <ac:chgData name="Terri Goldberg" userId="9f045d26-6946-40dc-a4e8-783b0bf93856" providerId="ADAL" clId="{622808EE-5494-49A7-B803-13DEB0F296B3}" dt="2020-05-08T19:15:58.975" v="756" actId="27636"/>
          <ac:spMkLst>
            <pc:docMk/>
            <pc:sldMk cId="2651220150" sldId="556"/>
            <ac:spMk id="2" creationId="{4E2B3A3B-5584-4FCB-BE73-00F22FBE67E4}"/>
          </ac:spMkLst>
        </pc:spChg>
        <pc:spChg chg="del">
          <ac:chgData name="Terri Goldberg" userId="9f045d26-6946-40dc-a4e8-783b0bf93856" providerId="ADAL" clId="{622808EE-5494-49A7-B803-13DEB0F296B3}" dt="2020-05-08T19:12:41.744" v="712"/>
          <ac:spMkLst>
            <pc:docMk/>
            <pc:sldMk cId="2651220150" sldId="556"/>
            <ac:spMk id="3" creationId="{F96B464F-92EA-4AA6-8520-50EF39BF14B0}"/>
          </ac:spMkLst>
        </pc:spChg>
        <pc:spChg chg="add del mod">
          <ac:chgData name="Terri Goldberg" userId="9f045d26-6946-40dc-a4e8-783b0bf93856" providerId="ADAL" clId="{622808EE-5494-49A7-B803-13DEB0F296B3}" dt="2020-05-08T19:14:41.695" v="738"/>
          <ac:spMkLst>
            <pc:docMk/>
            <pc:sldMk cId="2651220150" sldId="556"/>
            <ac:spMk id="6" creationId="{F5954603-B49C-47BE-B257-1E2F09D8262D}"/>
          </ac:spMkLst>
        </pc:spChg>
        <pc:spChg chg="add del mod">
          <ac:chgData name="Terri Goldberg" userId="9f045d26-6946-40dc-a4e8-783b0bf93856" providerId="ADAL" clId="{622808EE-5494-49A7-B803-13DEB0F296B3}" dt="2020-05-08T19:15:04.166" v="740"/>
          <ac:spMkLst>
            <pc:docMk/>
            <pc:sldMk cId="2651220150" sldId="556"/>
            <ac:spMk id="8" creationId="{F95A451D-E096-4863-870F-C807AAC351AA}"/>
          </ac:spMkLst>
        </pc:spChg>
        <pc:picChg chg="add del mod modCrop">
          <ac:chgData name="Terri Goldberg" userId="9f045d26-6946-40dc-a4e8-783b0bf93856" providerId="ADAL" clId="{622808EE-5494-49A7-B803-13DEB0F296B3}" dt="2020-05-08T19:14:31.834" v="737"/>
          <ac:picMkLst>
            <pc:docMk/>
            <pc:sldMk cId="2651220150" sldId="556"/>
            <ac:picMk id="5" creationId="{2E23A189-CBD6-4F85-A358-9BFBD7ACBA4F}"/>
          </ac:picMkLst>
        </pc:picChg>
        <pc:picChg chg="add del">
          <ac:chgData name="Terri Goldberg" userId="9f045d26-6946-40dc-a4e8-783b0bf93856" providerId="ADAL" clId="{622808EE-5494-49A7-B803-13DEB0F296B3}" dt="2020-05-08T19:14:46.395" v="739"/>
          <ac:picMkLst>
            <pc:docMk/>
            <pc:sldMk cId="2651220150" sldId="556"/>
            <ac:picMk id="7" creationId="{DE23EA72-AC24-4626-B5E5-E61338ACD7AC}"/>
          </ac:picMkLst>
        </pc:picChg>
        <pc:picChg chg="add mod modCrop">
          <ac:chgData name="Terri Goldberg" userId="9f045d26-6946-40dc-a4e8-783b0bf93856" providerId="ADAL" clId="{622808EE-5494-49A7-B803-13DEB0F296B3}" dt="2020-05-08T19:16:15.164" v="761" actId="1076"/>
          <ac:picMkLst>
            <pc:docMk/>
            <pc:sldMk cId="2651220150" sldId="556"/>
            <ac:picMk id="9" creationId="{E4EBEC5B-A291-436D-8D04-5970A1B11CD0}"/>
          </ac:picMkLst>
        </pc:picChg>
      </pc:sldChg>
      <pc:sldChg chg="addSp delSp modSp add">
        <pc:chgData name="Terri Goldberg" userId="9f045d26-6946-40dc-a4e8-783b0bf93856" providerId="ADAL" clId="{622808EE-5494-49A7-B803-13DEB0F296B3}" dt="2020-05-08T19:18:43.197" v="816" actId="1076"/>
        <pc:sldMkLst>
          <pc:docMk/>
          <pc:sldMk cId="3739361755" sldId="557"/>
        </pc:sldMkLst>
        <pc:spChg chg="mod">
          <ac:chgData name="Terri Goldberg" userId="9f045d26-6946-40dc-a4e8-783b0bf93856" providerId="ADAL" clId="{622808EE-5494-49A7-B803-13DEB0F296B3}" dt="2020-05-08T19:18:20.560" v="811" actId="255"/>
          <ac:spMkLst>
            <pc:docMk/>
            <pc:sldMk cId="3739361755" sldId="557"/>
            <ac:spMk id="2" creationId="{EAB958C0-ABB7-47C1-B158-9890364BC479}"/>
          </ac:spMkLst>
        </pc:spChg>
        <pc:spChg chg="del">
          <ac:chgData name="Terri Goldberg" userId="9f045d26-6946-40dc-a4e8-783b0bf93856" providerId="ADAL" clId="{622808EE-5494-49A7-B803-13DEB0F296B3}" dt="2020-05-08T19:17:03.941" v="783"/>
          <ac:spMkLst>
            <pc:docMk/>
            <pc:sldMk cId="3739361755" sldId="557"/>
            <ac:spMk id="3" creationId="{903C578B-5007-41ED-B83C-822F0CD691F1}"/>
          </ac:spMkLst>
        </pc:spChg>
        <pc:picChg chg="add mod modCrop">
          <ac:chgData name="Terri Goldberg" userId="9f045d26-6946-40dc-a4e8-783b0bf93856" providerId="ADAL" clId="{622808EE-5494-49A7-B803-13DEB0F296B3}" dt="2020-05-08T19:18:43.197" v="816" actId="1076"/>
          <ac:picMkLst>
            <pc:docMk/>
            <pc:sldMk cId="3739361755" sldId="557"/>
            <ac:picMk id="5" creationId="{235C12D5-D562-480A-A554-FA450A76D9EA}"/>
          </ac:picMkLst>
        </pc:picChg>
      </pc:sldChg>
      <pc:sldChg chg="modSp add ord">
        <pc:chgData name="Terri Goldberg" userId="9f045d26-6946-40dc-a4e8-783b0bf93856" providerId="ADAL" clId="{622808EE-5494-49A7-B803-13DEB0F296B3}" dt="2020-05-08T19:30:04.521" v="1241" actId="255"/>
        <pc:sldMkLst>
          <pc:docMk/>
          <pc:sldMk cId="1104306527" sldId="558"/>
        </pc:sldMkLst>
        <pc:spChg chg="mod">
          <ac:chgData name="Terri Goldberg" userId="9f045d26-6946-40dc-a4e8-783b0bf93856" providerId="ADAL" clId="{622808EE-5494-49A7-B803-13DEB0F296B3}" dt="2020-05-08T19:25:21.623" v="1052" actId="113"/>
          <ac:spMkLst>
            <pc:docMk/>
            <pc:sldMk cId="1104306527" sldId="558"/>
            <ac:spMk id="2" creationId="{3EE58752-0B0C-4929-A35B-E106A00D0FDC}"/>
          </ac:spMkLst>
        </pc:spChg>
        <pc:spChg chg="mod">
          <ac:chgData name="Terri Goldberg" userId="9f045d26-6946-40dc-a4e8-783b0bf93856" providerId="ADAL" clId="{622808EE-5494-49A7-B803-13DEB0F296B3}" dt="2020-05-08T19:30:04.521" v="1241" actId="255"/>
          <ac:spMkLst>
            <pc:docMk/>
            <pc:sldMk cId="1104306527" sldId="558"/>
            <ac:spMk id="3" creationId="{957D312D-0ECC-4826-9F37-CDEEFCC6C3B1}"/>
          </ac:spMkLst>
        </pc:spChg>
      </pc:sldChg>
      <pc:sldChg chg="modSp add">
        <pc:chgData name="Terri Goldberg" userId="9f045d26-6946-40dc-a4e8-783b0bf93856" providerId="ADAL" clId="{622808EE-5494-49A7-B803-13DEB0F296B3}" dt="2020-05-08T19:29:49.222" v="1238" actId="6549"/>
        <pc:sldMkLst>
          <pc:docMk/>
          <pc:sldMk cId="1097421271" sldId="559"/>
        </pc:sldMkLst>
        <pc:spChg chg="mod">
          <ac:chgData name="Terri Goldberg" userId="9f045d26-6946-40dc-a4e8-783b0bf93856" providerId="ADAL" clId="{622808EE-5494-49A7-B803-13DEB0F296B3}" dt="2020-05-08T19:27:30.550" v="1172" actId="6549"/>
          <ac:spMkLst>
            <pc:docMk/>
            <pc:sldMk cId="1097421271" sldId="559"/>
            <ac:spMk id="2" creationId="{511D4535-BD84-48D0-BC94-D620F341B4DC}"/>
          </ac:spMkLst>
        </pc:spChg>
        <pc:spChg chg="mod">
          <ac:chgData name="Terri Goldberg" userId="9f045d26-6946-40dc-a4e8-783b0bf93856" providerId="ADAL" clId="{622808EE-5494-49A7-B803-13DEB0F296B3}" dt="2020-05-08T19:29:49.222" v="1238" actId="6549"/>
          <ac:spMkLst>
            <pc:docMk/>
            <pc:sldMk cId="1097421271" sldId="559"/>
            <ac:spMk id="3" creationId="{CD6EB13D-1D03-46B4-BBB6-6B817C443638}"/>
          </ac:spMkLst>
        </pc:spChg>
      </pc:sldChg>
      <pc:sldChg chg="addSp delSp modSp add">
        <pc:chgData name="Terri Goldberg" userId="9f045d26-6946-40dc-a4e8-783b0bf93856" providerId="ADAL" clId="{622808EE-5494-49A7-B803-13DEB0F296B3}" dt="2020-05-08T19:34:03.516" v="1262" actId="14100"/>
        <pc:sldMkLst>
          <pc:docMk/>
          <pc:sldMk cId="2137939111" sldId="560"/>
        </pc:sldMkLst>
        <pc:spChg chg="mod">
          <ac:chgData name="Terri Goldberg" userId="9f045d26-6946-40dc-a4e8-783b0bf93856" providerId="ADAL" clId="{622808EE-5494-49A7-B803-13DEB0F296B3}" dt="2020-05-08T19:34:03.516" v="1262" actId="14100"/>
          <ac:spMkLst>
            <pc:docMk/>
            <pc:sldMk cId="2137939111" sldId="560"/>
            <ac:spMk id="2" creationId="{5E7EA5BF-811A-4EC7-B991-3B7FA726CB97}"/>
          </ac:spMkLst>
        </pc:spChg>
        <pc:spChg chg="del">
          <ac:chgData name="Terri Goldberg" userId="9f045d26-6946-40dc-a4e8-783b0bf93856" providerId="ADAL" clId="{622808EE-5494-49A7-B803-13DEB0F296B3}" dt="2020-05-08T19:32:55.418" v="1243"/>
          <ac:spMkLst>
            <pc:docMk/>
            <pc:sldMk cId="2137939111" sldId="560"/>
            <ac:spMk id="3" creationId="{DA1110F2-A774-4739-BAE6-609FC0D6FBC5}"/>
          </ac:spMkLst>
        </pc:spChg>
        <pc:picChg chg="add mod modCrop">
          <ac:chgData name="Terri Goldberg" userId="9f045d26-6946-40dc-a4e8-783b0bf93856" providerId="ADAL" clId="{622808EE-5494-49A7-B803-13DEB0F296B3}" dt="2020-05-08T19:33:48.412" v="1260" actId="14100"/>
          <ac:picMkLst>
            <pc:docMk/>
            <pc:sldMk cId="2137939111" sldId="560"/>
            <ac:picMk id="5" creationId="{5562B7B2-A6E0-44F0-BCB3-659A8B7FF082}"/>
          </ac:picMkLst>
        </pc:picChg>
      </pc:sldChg>
      <pc:sldChg chg="addSp delSp modSp add">
        <pc:chgData name="Terri Goldberg" userId="9f045d26-6946-40dc-a4e8-783b0bf93856" providerId="ADAL" clId="{622808EE-5494-49A7-B803-13DEB0F296B3}" dt="2020-05-08T19:35:37.574" v="1304" actId="113"/>
        <pc:sldMkLst>
          <pc:docMk/>
          <pc:sldMk cId="296096088" sldId="561"/>
        </pc:sldMkLst>
        <pc:spChg chg="mod">
          <ac:chgData name="Terri Goldberg" userId="9f045d26-6946-40dc-a4e8-783b0bf93856" providerId="ADAL" clId="{622808EE-5494-49A7-B803-13DEB0F296B3}" dt="2020-05-08T19:35:37.574" v="1304" actId="113"/>
          <ac:spMkLst>
            <pc:docMk/>
            <pc:sldMk cId="296096088" sldId="561"/>
            <ac:spMk id="2" creationId="{0CBF4BD4-6F34-4DF1-9CEC-DB831D8F0932}"/>
          </ac:spMkLst>
        </pc:spChg>
        <pc:spChg chg="del">
          <ac:chgData name="Terri Goldberg" userId="9f045d26-6946-40dc-a4e8-783b0bf93856" providerId="ADAL" clId="{622808EE-5494-49A7-B803-13DEB0F296B3}" dt="2020-05-08T19:34:44.109" v="1263"/>
          <ac:spMkLst>
            <pc:docMk/>
            <pc:sldMk cId="296096088" sldId="561"/>
            <ac:spMk id="3" creationId="{4E795C46-EFE7-426C-8FAA-5F63E545DAC7}"/>
          </ac:spMkLst>
        </pc:spChg>
        <pc:picChg chg="add mod modCrop">
          <ac:chgData name="Terri Goldberg" userId="9f045d26-6946-40dc-a4e8-783b0bf93856" providerId="ADAL" clId="{622808EE-5494-49A7-B803-13DEB0F296B3}" dt="2020-05-08T19:35:22.117" v="1273" actId="14100"/>
          <ac:picMkLst>
            <pc:docMk/>
            <pc:sldMk cId="296096088" sldId="561"/>
            <ac:picMk id="5" creationId="{F9F29F2A-54A0-46BA-ABD8-F845B3F7EA7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10D4E-2874-4F9B-989A-790EFB2B2648}" type="datetimeFigureOut">
              <a:rPr lang="en-US" smtClean="0"/>
              <a:t>5/20/2020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59578-EC3D-41F3-A9B5-7E851E0D6A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925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Oregon’s Toxic-Free Kids Act (TFKA) requires manufacturers to disclose publicly the number of units sold or offered for sale in Oregon.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659578-EC3D-41F3-A9B5-7E851E0D6A0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028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7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20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875" indent="0" algn="ctr">
              <a:buNone/>
              <a:defRPr sz="2100"/>
            </a:lvl2pPr>
            <a:lvl3pPr marL="685749" indent="0" algn="ctr">
              <a:buNone/>
              <a:defRPr sz="1800"/>
            </a:lvl3pPr>
            <a:lvl4pPr marL="1028624" indent="0" algn="ctr">
              <a:buNone/>
              <a:defRPr sz="1500"/>
            </a:lvl4pPr>
            <a:lvl5pPr marL="1371498" indent="0" algn="ctr">
              <a:buNone/>
              <a:defRPr sz="1500"/>
            </a:lvl5pPr>
            <a:lvl6pPr marL="1714373" indent="0" algn="ctr">
              <a:buNone/>
              <a:defRPr sz="1500"/>
            </a:lvl6pPr>
            <a:lvl7pPr marL="2057246" indent="0" algn="ctr">
              <a:buNone/>
              <a:defRPr sz="1500"/>
            </a:lvl7pPr>
            <a:lvl8pPr marL="2400120" indent="0" algn="ctr">
              <a:buNone/>
              <a:defRPr sz="1500"/>
            </a:lvl8pPr>
            <a:lvl9pPr marL="2742995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DC8747B-336E-4267-8760-A10E7ADBD431}" type="datetime1">
              <a:rPr lang="en-US" smtClean="0">
                <a:solidFill>
                  <a:prstClr val="black">
                    <a:alpha val="80000"/>
                  </a:prstClr>
                </a:solidFill>
              </a:rPr>
              <a:pPr/>
              <a:t>5/20/2020</a:t>
            </a:fld>
            <a:endParaRPr lang="en-US" dirty="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25000"/>
                  </a:schemeClr>
                </a:solidFill>
              </a:defRPr>
            </a:lvl1pPr>
          </a:lstStyle>
          <a:p>
            <a:fld id="{DBE83E94-3CD1-42C5-AE54-40A9E5541DF5}" type="slidenum">
              <a:rPr lang="en-US" smtClean="0">
                <a:solidFill>
                  <a:prstClr val="black">
                    <a:alpha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alpha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83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79"/>
            <a:ext cx="10780776" cy="613283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50">
                <a:solidFill>
                  <a:srgbClr val="262626"/>
                </a:solidFill>
              </a:defRPr>
            </a:lvl1pPr>
            <a:lvl2pPr marL="342875" indent="0">
              <a:buNone/>
              <a:defRPr sz="900"/>
            </a:lvl2pPr>
            <a:lvl3pPr marL="685749" indent="0">
              <a:buNone/>
              <a:defRPr sz="750"/>
            </a:lvl3pPr>
            <a:lvl4pPr marL="1028624" indent="0">
              <a:buNone/>
              <a:defRPr sz="675"/>
            </a:lvl4pPr>
            <a:lvl5pPr marL="1371498" indent="0">
              <a:buNone/>
              <a:defRPr sz="675"/>
            </a:lvl5pPr>
            <a:lvl6pPr marL="1714373" indent="0">
              <a:buNone/>
              <a:defRPr sz="675"/>
            </a:lvl6pPr>
            <a:lvl7pPr marL="2057246" indent="0">
              <a:buNone/>
              <a:defRPr sz="675"/>
            </a:lvl7pPr>
            <a:lvl8pPr marL="2400120" indent="0">
              <a:buNone/>
              <a:defRPr sz="675"/>
            </a:lvl8pPr>
            <a:lvl9pPr marL="2742995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A599CAD-E15D-4AFF-8B17-A8271A4DA519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BE83E94-3CD1-42C5-AE54-40A9E5541D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155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E966-2B3D-47D9-AD29-52E123DED618}" type="datetime1">
              <a:rPr lang="en-US" smtClean="0">
                <a:solidFill>
                  <a:prstClr val="black">
                    <a:alpha val="80000"/>
                  </a:prstClr>
                </a:solidFill>
              </a:rPr>
              <a:pPr/>
              <a:t>5/20/2020</a:t>
            </a:fld>
            <a:endParaRPr lang="en-US" dirty="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83E94-3CD1-42C5-AE54-40A9E5541D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118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1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714387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9BF69-35B8-4B63-8A6B-81392D7A0C71}" type="datetime1">
              <a:rPr lang="en-US" smtClean="0">
                <a:solidFill>
                  <a:prstClr val="black">
                    <a:alpha val="80000"/>
                  </a:prstClr>
                </a:solidFill>
              </a:rPr>
              <a:pPr/>
              <a:t>5/20/2020</a:t>
            </a:fld>
            <a:endParaRPr lang="en-US" dirty="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83E94-3CD1-42C5-AE54-40A9E5541D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434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313393-EF0A-4049-823A-C64BA120A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A59F76D-8318-4F57-908E-173511E2D6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ABC83D-2970-4A64-B1D5-F9DF0A085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EF9217-7395-4A02-90FA-111BB7D35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B62206-BA59-44A1-990E-6ED22B583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52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651C81-A1C4-4194-9AF2-F3BADD4FE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41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73F243-E234-4F86-9CA0-4FAC716CC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085"/>
            <a:ext cx="10515600" cy="4665878"/>
          </a:xfrm>
        </p:spPr>
        <p:txBody>
          <a:bodyPr/>
          <a:lstStyle>
            <a:lvl2pPr marL="685800" indent="-228600">
              <a:buSzPct val="100000"/>
              <a:buFont typeface="Calibri" panose="020F0502020204030204" pitchFamily="34" charset="0"/>
              <a:buChar char="◦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5pPr marL="2057400" indent="-228600">
              <a:buFont typeface="Calibri" panose="020F0502020204030204" pitchFamily="34" charset="0"/>
              <a:buChar char="◦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FB421E-4909-4999-9AEB-088F245672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EC7AC1-0EDD-48E0-8375-459F0D6C9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117368-4BF3-49BD-B73A-A79B5AA30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488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ED38A9-CF43-4F80-86EA-AEF49D23F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F336E4-55A0-4ECC-B9E8-81CC17AC5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38BA6-37AA-4D52-A2B0-F919D87FD9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2E374D-52CF-4159-9E29-3D8DDF81F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851859-19FC-41F6-BF4D-B040ED4ED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2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509874-5748-41CA-B8D2-4A785062C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485E0D-8E87-4133-B56B-8C1110863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B7BE96A-F58B-44F5-B830-441D9D67B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CA6A262-7184-417E-A94D-4DF0CBC31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1BE5EC-93FA-4D5D-B0E8-8FE1C719E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6B205C-F956-4BD3-B7E5-ADA9A0253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017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C852C6-13D2-462A-8E37-EADE40DF7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A14E2F1-CF91-44A2-BAFF-19F4EDDE5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DF1E8A9-FC0D-493F-9CCD-8D552486A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19C012-F539-41E0-9433-68AB39E9F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D60F250-DA31-4B43-8301-CF7F6E0C1D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BA512A-03EC-431B-BD94-77F2CC294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6C1E95E-0420-4610-8C75-B4C184D64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0641BCE-437E-4275-8F27-1BA3D5D0A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980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4A81BD-4528-4FFF-AC8B-D99E5F3A2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5DC69E1-9B90-4D26-8F7E-64A6C5F28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C3A0796-7ECC-452E-8A28-FE7B84E6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7F91781-9732-4766-9688-4C07951A4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518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F33DAC6-A820-43EA-82F1-71860494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8EF766C-0DF6-4DFF-8A0D-2FBA2E261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D97B110-08FB-4511-8D99-42B3B8AD0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079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33" y="138011"/>
            <a:ext cx="10772775" cy="16581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1650158"/>
            <a:ext cx="10753725" cy="41541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4A3C-1355-441A-AD43-4BB013F1C78B}" type="datetime1">
              <a:rPr lang="en-US" smtClean="0">
                <a:solidFill>
                  <a:prstClr val="black">
                    <a:alpha val="80000"/>
                  </a:prstClr>
                </a:solidFill>
              </a:rPr>
              <a:pPr/>
              <a:t>5/20/2020</a:t>
            </a:fld>
            <a:endParaRPr lang="en-US" dirty="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83E94-3CD1-42C5-AE54-40A9E5541D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185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82631F-C342-4876-81F6-5AF49A664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EB742C-D9E6-445A-B90A-E59F6D8A0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14A6D2-2EDA-4246-8F74-D6D9ED795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118F26-9151-4CF2-AF73-7B9F5E4022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3311D42-83F7-4D91-A6D8-F6698D6A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0F9BD1-806A-43FE-B439-4FBDA5953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434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537C2F-454F-4396-882C-4F4366D63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AEFE14B-2CC0-4E82-91C8-66F93EE6BB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AEA5E7-BB0D-473D-B1EA-8C12102EB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3A422C-A70D-4ED9-89CE-DD4E267B4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D7887B-1F40-44B9-9776-188FA97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62BA75-726E-4EAA-A306-624E673E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310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3F5E5C-A463-4D30-B889-933F15C0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0DD55F-23B1-457C-BA45-2758D6FD7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6BA37E-5C80-412F-9E5C-EC82552A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82998F-79B9-4E8D-ABA4-39EEA4B9D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71BF23-ED92-449B-B94E-952F4029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30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3D0AA7D-2D22-4B2C-9024-0E5E19633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A90108-9EFB-4FEC-8434-85F87B67C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1E68D3-37DE-436B-AC6E-563806933F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974A-E9A6-4D6C-91CB-7A1FC8632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156CE8-370A-40A7-9892-A9E02A766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B_logo_HH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084" y="160339"/>
            <a:ext cx="1809749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3900" y="1123953"/>
            <a:ext cx="9482667" cy="1751013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GB"/>
              <a:t>Click to edit Master title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23900" y="3098802"/>
            <a:ext cx="7715251" cy="846139"/>
          </a:xfrm>
          <a:prstGeom prst="rect">
            <a:avLst/>
          </a:prstGeom>
        </p:spPr>
        <p:txBody>
          <a:bodyPr/>
          <a:lstStyle>
            <a:lvl1pPr>
              <a:spcAft>
                <a:spcPct val="90000"/>
              </a:spcAft>
              <a:defRPr sz="1800" b="1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709085" y="6484938"/>
            <a:ext cx="10771716" cy="2778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1627894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874" y="1635789"/>
            <a:ext cx="11111743" cy="4824005"/>
          </a:xfrm>
          <a:prstGeom prst="rect">
            <a:avLst/>
          </a:prstGeom>
        </p:spPr>
        <p:txBody>
          <a:bodyPr/>
          <a:lstStyle>
            <a:lvl2pPr marL="914400" indent="-452438"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709085" y="6484938"/>
            <a:ext cx="10771716" cy="2778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2852737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421" y="2747962"/>
            <a:ext cx="10363200" cy="1362075"/>
          </a:xfrm>
        </p:spPr>
        <p:txBody>
          <a:bodyPr anchor="ctr"/>
          <a:lstStyle>
            <a:lvl1pPr algn="ctr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709085" y="6484938"/>
            <a:ext cx="10771716" cy="2778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1834600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9084" y="2103442"/>
            <a:ext cx="5291667" cy="386238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3951" y="2103442"/>
            <a:ext cx="5291667" cy="386238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709085" y="6484938"/>
            <a:ext cx="10771716" cy="2778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5182127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709085" y="6484938"/>
            <a:ext cx="10771716" cy="2778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6746217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709085" y="6484938"/>
            <a:ext cx="10771716" cy="2778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4853635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her subtitle and content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429000"/>
            <a:ext cx="9753600" cy="2743200"/>
          </a:xfrm>
        </p:spPr>
        <p:txBody>
          <a:bodyPr anchor="t">
            <a:normAutofit/>
          </a:bodyPr>
          <a:lstStyle>
            <a:lvl1pPr>
              <a:defRPr sz="4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83E94-3CD1-42C5-AE54-40A9E5541D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636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709085" y="6484938"/>
            <a:ext cx="10771716" cy="2778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2877324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709085" y="6484938"/>
            <a:ext cx="10771716" cy="2778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6366514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709085" y="6484938"/>
            <a:ext cx="10771716" cy="2778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7414563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874" y="1635789"/>
            <a:ext cx="11111743" cy="482400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709085" y="6484938"/>
            <a:ext cx="10771716" cy="2778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1413604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96873" y="1098551"/>
            <a:ext cx="2698751" cy="4867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1" y="1098551"/>
            <a:ext cx="7895167" cy="48672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709085" y="6484938"/>
            <a:ext cx="10771716" cy="2778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7639464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1098554"/>
            <a:ext cx="10786533" cy="995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09084" y="2103442"/>
            <a:ext cx="5291667" cy="3862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3951" y="2103442"/>
            <a:ext cx="5291667" cy="3862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709085" y="6484938"/>
            <a:ext cx="10771716" cy="2778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7340937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709085" y="6484938"/>
            <a:ext cx="10771716" cy="2778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377823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rgbClr val="4B4B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87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F823-2101-4535-B157-D030D881EAFF}" type="datetime1">
              <a:rPr lang="en-US" smtClean="0">
                <a:solidFill>
                  <a:prstClr val="black">
                    <a:alpha val="80000"/>
                  </a:prstClr>
                </a:solidFill>
              </a:rPr>
              <a:pPr/>
              <a:t>5/20/2020</a:t>
            </a:fld>
            <a:endParaRPr lang="en-US" dirty="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83E94-3CD1-42C5-AE54-40A9E5541D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915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1" y="1998134"/>
            <a:ext cx="4663440" cy="376732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9BD0-043A-4F9C-873C-0338E259A685}" type="datetime1">
              <a:rPr lang="en-US" smtClean="0">
                <a:solidFill>
                  <a:prstClr val="black">
                    <a:alpha val="80000"/>
                  </a:prstClr>
                </a:solidFill>
              </a:rPr>
              <a:pPr/>
              <a:t>5/20/2020</a:t>
            </a:fld>
            <a:endParaRPr lang="en-US" dirty="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83E94-3CD1-42C5-AE54-40A9E5541D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17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FAAB-2D04-4CC9-8312-02203437AC4D}" type="datetime1">
              <a:rPr lang="en-US" smtClean="0">
                <a:solidFill>
                  <a:prstClr val="black">
                    <a:alpha val="80000"/>
                  </a:prstClr>
                </a:solidFill>
              </a:rPr>
              <a:pPr/>
              <a:t>5/20/2020</a:t>
            </a:fld>
            <a:endParaRPr lang="en-US" dirty="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83E94-3CD1-42C5-AE54-40A9E5541D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461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25A3-70AD-4BB4-8B08-F97C1C74D79E}" type="datetime1">
              <a:rPr lang="en-US" smtClean="0">
                <a:solidFill>
                  <a:prstClr val="black">
                    <a:alpha val="80000"/>
                  </a:prstClr>
                </a:solidFill>
              </a:rPr>
              <a:pPr/>
              <a:t>5/20/2020</a:t>
            </a:fld>
            <a:endParaRPr lang="en-US" dirty="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83E94-3CD1-42C5-AE54-40A9E5541D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85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54F85-644C-4DE2-9D77-4654BB10848D}" type="datetime1">
              <a:rPr lang="en-US" smtClean="0">
                <a:solidFill>
                  <a:prstClr val="black">
                    <a:alpha val="80000"/>
                  </a:prstClr>
                </a:solidFill>
              </a:rPr>
              <a:pPr/>
              <a:t>5/20/2020</a:t>
            </a:fld>
            <a:endParaRPr lang="en-US" dirty="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83E94-3CD1-42C5-AE54-40A9E5541D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849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3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685749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>
                <a:solidFill>
                  <a:srgbClr val="262626"/>
                </a:solidFill>
              </a:defRPr>
            </a:lvl1pPr>
            <a:lvl2pPr marL="342875" indent="0">
              <a:buNone/>
              <a:defRPr sz="900"/>
            </a:lvl2pPr>
            <a:lvl3pPr marL="685749" indent="0">
              <a:buNone/>
              <a:defRPr sz="750"/>
            </a:lvl3pPr>
            <a:lvl4pPr marL="1028624" indent="0">
              <a:buNone/>
              <a:defRPr sz="675"/>
            </a:lvl4pPr>
            <a:lvl5pPr marL="1371498" indent="0">
              <a:buNone/>
              <a:defRPr sz="675"/>
            </a:lvl5pPr>
            <a:lvl6pPr marL="1714373" indent="0">
              <a:buNone/>
              <a:defRPr sz="675"/>
            </a:lvl6pPr>
            <a:lvl7pPr marL="2057246" indent="0">
              <a:buNone/>
              <a:defRPr sz="675"/>
            </a:lvl7pPr>
            <a:lvl8pPr marL="2400120" indent="0">
              <a:buNone/>
              <a:defRPr sz="675"/>
            </a:lvl8pPr>
            <a:lvl9pPr marL="2742995" indent="0">
              <a:buNone/>
              <a:defRPr sz="675"/>
            </a:lvl9pPr>
          </a:lstStyle>
          <a:p>
            <a:pPr marL="0" marR="0" lvl="0" indent="0" algn="l" defTabSz="685749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214C-CBF8-4B5E-B7DF-F80503DB4F0A}" type="datetime1">
              <a:rPr lang="en-US" smtClean="0">
                <a:solidFill>
                  <a:prstClr val="black">
                    <a:alpha val="80000"/>
                  </a:prstClr>
                </a:solidFill>
              </a:rPr>
              <a:pPr/>
              <a:t>5/20/2020</a:t>
            </a:fld>
            <a:endParaRPr lang="en-US" dirty="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BE83E94-3CD1-42C5-AE54-40A9E5541D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824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gi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33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5946530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942C54E5-A2A5-4CAD-8F8C-D27842523C51}" type="datetime1">
              <a:rPr lang="en-US" smtClean="0">
                <a:solidFill>
                  <a:prstClr val="black">
                    <a:alpha val="80000"/>
                  </a:prstClr>
                </a:solidFill>
              </a:rPr>
              <a:pPr/>
              <a:t>5/20/2020</a:t>
            </a:fld>
            <a:endParaRPr lang="en-US" dirty="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088780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0397" y="4953466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baseline="0">
                <a:ln>
                  <a:noFill/>
                </a:ln>
                <a:solidFill>
                  <a:srgbClr val="4B4B79"/>
                </a:solidFill>
                <a:latin typeface="+mj-lt"/>
              </a:defRPr>
            </a:lvl1pPr>
          </a:lstStyle>
          <a:p>
            <a:fld id="{3CF71C99-8DB0-4908-B947-E9DF9840FE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372408"/>
            <a:ext cx="12192000" cy="496348"/>
          </a:xfrm>
          <a:prstGeom prst="rect">
            <a:avLst/>
          </a:prstGeom>
          <a:gradFill flip="none" rotWithShape="1">
            <a:gsLst>
              <a:gs pos="21000">
                <a:schemeClr val="bg1"/>
              </a:gs>
              <a:gs pos="67000">
                <a:srgbClr val="55558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0"/>
            <a:ext cx="12192000" cy="116732"/>
          </a:xfrm>
          <a:prstGeom prst="rect">
            <a:avLst/>
          </a:prstGeom>
          <a:solidFill>
            <a:srgbClr val="6464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F907EB6-E444-44E1-810A-7F7E7BD6CCF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3" y="6369501"/>
            <a:ext cx="1837783" cy="4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3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685749" rtl="0" eaLnBrk="1" latinLnBrk="0" hangingPunct="1">
        <a:lnSpc>
          <a:spcPct val="85000"/>
        </a:lnSpc>
        <a:spcBef>
          <a:spcPct val="0"/>
        </a:spcBef>
        <a:buNone/>
        <a:defRPr sz="4050" kern="1200" spc="0" baseline="0">
          <a:solidFill>
            <a:srgbClr val="4B4B79"/>
          </a:solidFill>
          <a:latin typeface="+mj-lt"/>
          <a:ea typeface="+mj-ea"/>
          <a:cs typeface="+mj-cs"/>
        </a:defRPr>
      </a:lvl1pPr>
    </p:titleStyle>
    <p:bodyStyle>
      <a:lvl1pPr marL="68576" indent="-68576" algn="l" defTabSz="685749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60585" indent="-257156" algn="l" defTabSz="685749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11450" indent="-411450" algn="l" defTabSz="685749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17174" indent="-617174" algn="l" defTabSz="685749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22899" indent="-822899" algn="l" defTabSz="685749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899933" indent="-171438" algn="l" defTabSz="685749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49922" indent="-171438" algn="l" defTabSz="685749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199910" indent="-171438" algn="l" defTabSz="685749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49900" indent="-171438" algn="l" defTabSz="685749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57FAC86-22EE-428B-89EB-70BE1A488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D1440A-3231-470C-A3E3-C72896DE7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9D4782-3171-44DD-97A3-73152B6C2C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9227"/>
            <a:ext cx="12191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 descr="C:\Users\Mark S. Rossi\Box Sync\RootAdmin\Comms\Graphics &amp; Logos\CPA\CPA_Logo_no_white_background.gif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17" y="6278757"/>
            <a:ext cx="1940662" cy="4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A820E8-7DA7-4A16-8D8F-5BFE3C3DC18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43" y="6232191"/>
            <a:ext cx="1920240" cy="52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3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06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00006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6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6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6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3874" y="311965"/>
            <a:ext cx="1078653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3874" y="1635789"/>
            <a:ext cx="11111743" cy="482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altLang="en-US" dirty="0"/>
          </a:p>
        </p:txBody>
      </p:sp>
      <p:pic>
        <p:nvPicPr>
          <p:cNvPr id="2052" name="Picture 5" descr="RB_logo_HHH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084" y="160339"/>
            <a:ext cx="1809749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9542637-0258-4224-AE70-0EC6CFF966FA}"/>
              </a:ext>
            </a:extLst>
          </p:cNvPr>
          <p:cNvSpPr/>
          <p:nvPr userDrawn="1"/>
        </p:nvSpPr>
        <p:spPr>
          <a:xfrm>
            <a:off x="316114" y="1361925"/>
            <a:ext cx="11582400" cy="6936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27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Kite Display" pitchFamily="2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Kite Display" pitchFamily="2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Kite Display" pitchFamily="2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Kite Display" pitchFamily="2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Kite Display" pitchFamily="2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Kite Display" pitchFamily="2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Kite Display" pitchFamily="2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Kite Display" pitchFamily="2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100000"/>
        </a:lnSpc>
        <a:spcBef>
          <a:spcPct val="0"/>
        </a:spcBef>
        <a:spcAft>
          <a:spcPts val="600"/>
        </a:spcAft>
        <a:buSzPct val="135000"/>
        <a:buFont typeface="Arial" panose="020B0604020202020204" pitchFamily="34" charset="0"/>
        <a:buChar char="•"/>
        <a:defRPr sz="2400">
          <a:solidFill>
            <a:schemeClr val="folHlink"/>
          </a:solidFill>
          <a:latin typeface="+mn-lt"/>
          <a:ea typeface="+mn-ea"/>
          <a:cs typeface="+mn-cs"/>
        </a:defRPr>
      </a:lvl1pPr>
      <a:lvl2pPr marL="461963" indent="452438" algn="l" rtl="0" eaLnBrk="0" fontAlgn="base" hangingPunct="0">
        <a:lnSpc>
          <a:spcPct val="100000"/>
        </a:lnSpc>
        <a:spcBef>
          <a:spcPct val="0"/>
        </a:spcBef>
        <a:spcAft>
          <a:spcPts val="600"/>
        </a:spcAft>
        <a:buFont typeface="Wingdings" panose="05000000000000000000" pitchFamily="2" charset="2"/>
        <a:buChar char="Ø"/>
        <a:defRPr sz="2400" b="1">
          <a:solidFill>
            <a:schemeClr val="tx2"/>
          </a:solidFill>
          <a:latin typeface="+mn-lt"/>
          <a:cs typeface="+mn-cs"/>
        </a:defRPr>
      </a:lvl2pPr>
      <a:lvl3pPr marL="1376363" indent="-461963" algn="l" rtl="0" eaLnBrk="0" fontAlgn="base" hangingPunct="0">
        <a:lnSpc>
          <a:spcPct val="100000"/>
        </a:lnSpc>
        <a:spcBef>
          <a:spcPct val="0"/>
        </a:spcBef>
        <a:spcAft>
          <a:spcPts val="600"/>
        </a:spcAft>
        <a:buChar char="•"/>
        <a:defRPr sz="2400">
          <a:solidFill>
            <a:schemeClr val="folHlink"/>
          </a:solidFill>
          <a:latin typeface="+mn-lt"/>
          <a:cs typeface="+mn-cs"/>
        </a:defRPr>
      </a:lvl3pPr>
      <a:lvl4pPr marL="788988" indent="-196850" algn="l" rtl="0" eaLnBrk="0" fontAlgn="base" hangingPunct="0">
        <a:lnSpc>
          <a:spcPct val="100000"/>
        </a:lnSpc>
        <a:spcBef>
          <a:spcPct val="0"/>
        </a:spcBef>
        <a:spcAft>
          <a:spcPts val="600"/>
        </a:spcAft>
        <a:buChar char="–"/>
        <a:defRPr sz="2000">
          <a:solidFill>
            <a:schemeClr val="folHlink"/>
          </a:solidFill>
          <a:latin typeface="+mn-lt"/>
          <a:cs typeface="+mn-cs"/>
        </a:defRPr>
      </a:lvl4pPr>
      <a:lvl5pPr marL="985838" indent="-195263" algn="l" rtl="0" eaLnBrk="0" fontAlgn="base" hangingPunct="0">
        <a:lnSpc>
          <a:spcPct val="100000"/>
        </a:lnSpc>
        <a:spcBef>
          <a:spcPct val="0"/>
        </a:spcBef>
        <a:spcAft>
          <a:spcPts val="600"/>
        </a:spcAft>
        <a:buChar char="»"/>
        <a:defRPr sz="2000">
          <a:solidFill>
            <a:schemeClr val="folHlink"/>
          </a:solidFill>
          <a:latin typeface="+mn-lt"/>
          <a:cs typeface="+mn-cs"/>
        </a:defRPr>
      </a:lvl5pPr>
      <a:lvl6pPr marL="1443038" indent="-195263" algn="l" rtl="0" fontAlgn="base">
        <a:lnSpc>
          <a:spcPct val="95000"/>
        </a:lnSpc>
        <a:spcBef>
          <a:spcPct val="0"/>
        </a:spcBef>
        <a:spcAft>
          <a:spcPct val="65000"/>
        </a:spcAft>
        <a:buChar char="»"/>
        <a:defRPr>
          <a:solidFill>
            <a:schemeClr val="folHlink"/>
          </a:solidFill>
          <a:latin typeface="+mn-lt"/>
          <a:cs typeface="+mn-cs"/>
        </a:defRPr>
      </a:lvl6pPr>
      <a:lvl7pPr marL="1900238" indent="-195263" algn="l" rtl="0" fontAlgn="base">
        <a:lnSpc>
          <a:spcPct val="95000"/>
        </a:lnSpc>
        <a:spcBef>
          <a:spcPct val="0"/>
        </a:spcBef>
        <a:spcAft>
          <a:spcPct val="65000"/>
        </a:spcAft>
        <a:buChar char="»"/>
        <a:defRPr>
          <a:solidFill>
            <a:schemeClr val="folHlink"/>
          </a:solidFill>
          <a:latin typeface="+mn-lt"/>
          <a:cs typeface="+mn-cs"/>
        </a:defRPr>
      </a:lvl7pPr>
      <a:lvl8pPr marL="2357438" indent="-195263" algn="l" rtl="0" fontAlgn="base">
        <a:lnSpc>
          <a:spcPct val="95000"/>
        </a:lnSpc>
        <a:spcBef>
          <a:spcPct val="0"/>
        </a:spcBef>
        <a:spcAft>
          <a:spcPct val="65000"/>
        </a:spcAft>
        <a:buChar char="»"/>
        <a:defRPr>
          <a:solidFill>
            <a:schemeClr val="folHlink"/>
          </a:solidFill>
          <a:latin typeface="+mn-lt"/>
          <a:cs typeface="+mn-cs"/>
        </a:defRPr>
      </a:lvl8pPr>
      <a:lvl9pPr marL="2814638" indent="-195263" algn="l" rtl="0" fontAlgn="base">
        <a:lnSpc>
          <a:spcPct val="95000"/>
        </a:lnSpc>
        <a:spcBef>
          <a:spcPct val="0"/>
        </a:spcBef>
        <a:spcAft>
          <a:spcPct val="65000"/>
        </a:spcAft>
        <a:buChar char="»"/>
        <a:defRPr>
          <a:solidFill>
            <a:schemeClr val="folHlink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46" y="39104"/>
            <a:ext cx="16417500" cy="769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3110" y="925723"/>
            <a:ext cx="9144000" cy="2710871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solidFill>
                  <a:srgbClr val="000066"/>
                </a:solidFill>
              </a:rPr>
              <a:t>Chemical Ingredient Transparency in Products: Review of Policies </a:t>
            </a:r>
            <a:br>
              <a:rPr lang="en-US" sz="4800" b="1" dirty="0" smtClean="0">
                <a:solidFill>
                  <a:srgbClr val="000066"/>
                </a:solidFill>
              </a:rPr>
            </a:br>
            <a:r>
              <a:rPr lang="en-US" sz="4800" b="1" dirty="0" smtClean="0">
                <a:solidFill>
                  <a:srgbClr val="000066"/>
                </a:solidFill>
              </a:rPr>
              <a:t>&amp; </a:t>
            </a:r>
            <a:r>
              <a:rPr lang="en-US" sz="4800" b="1" dirty="0" smtClean="0"/>
              <a:t>a Standard</a:t>
            </a:r>
            <a:br>
              <a:rPr lang="en-US" sz="4800" b="1" dirty="0" smtClean="0"/>
            </a:br>
            <a:r>
              <a:rPr lang="en-US" sz="4800" b="1" dirty="0">
                <a:solidFill>
                  <a:srgbClr val="000066"/>
                </a:solidFill>
              </a:rPr>
              <a:t/>
            </a:r>
            <a:br>
              <a:rPr lang="en-US" sz="4800" b="1" dirty="0">
                <a:solidFill>
                  <a:srgbClr val="000066"/>
                </a:solidFill>
              </a:rPr>
            </a:br>
            <a:r>
              <a:rPr lang="en-US" sz="4800" b="1" dirty="0">
                <a:solidFill>
                  <a:srgbClr val="000066"/>
                </a:solidFill>
              </a:rPr>
              <a:t>May </a:t>
            </a:r>
            <a:r>
              <a:rPr lang="en-US" sz="4800" b="1" dirty="0" smtClean="0"/>
              <a:t>20</a:t>
            </a:r>
            <a:r>
              <a:rPr lang="en-US" sz="4800" b="1" dirty="0" smtClean="0">
                <a:solidFill>
                  <a:srgbClr val="000066"/>
                </a:solidFill>
              </a:rPr>
              <a:t>, </a:t>
            </a:r>
            <a:r>
              <a:rPr lang="en-US" sz="4800" b="1" dirty="0" smtClean="0">
                <a:solidFill>
                  <a:srgbClr val="000066"/>
                </a:solidFill>
              </a:rPr>
              <a:t>2020</a:t>
            </a:r>
            <a:endParaRPr lang="en-US" sz="4800" b="1" dirty="0">
              <a:solidFill>
                <a:srgbClr val="000066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EADD429-9A52-406E-B78B-5CFC324D3FB3}"/>
              </a:ext>
            </a:extLst>
          </p:cNvPr>
          <p:cNvGrpSpPr/>
          <p:nvPr/>
        </p:nvGrpSpPr>
        <p:grpSpPr>
          <a:xfrm>
            <a:off x="177417" y="6278757"/>
            <a:ext cx="4592432" cy="548640"/>
            <a:chOff x="177417" y="6278757"/>
            <a:chExt cx="4592432" cy="548640"/>
          </a:xfrm>
        </p:grpSpPr>
        <p:pic>
          <p:nvPicPr>
            <p:cNvPr id="7" name="Picture 3" descr="C:\Users\Mark S. Rossi\Box Sync\RootAdmin\Comms\Graphics &amp; Logos\CPA\CPA_Logo_no_white_background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417" y="6278757"/>
              <a:ext cx="1940662" cy="468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6B531C04-DD86-4B3F-86CF-793672B07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9168" y="6278757"/>
              <a:ext cx="2020681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955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E6E3E8-C182-4A0B-AA8B-27B53C94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dirty="0"/>
              <a:t>Existing Models for Disclosure by Firms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F6F927-1292-4292-B53B-21BC95AA8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575201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Near full chemical ingredient disclosure for a category of products </a:t>
            </a:r>
            <a:r>
              <a:rPr lang="en-US" sz="2800" dirty="0"/>
              <a:t>– CA Cleaning Product Right to Know Act, NYS Household Cleansing Product Information Disclosure Program, NY Menstrual Products Law, &amp; the Health </a:t>
            </a:r>
            <a:r>
              <a:rPr lang="en-US" sz="2800"/>
              <a:t>Product Declaration (HPD) </a:t>
            </a:r>
            <a:r>
              <a:rPr lang="en-US" sz="2800" dirty="0"/>
              <a:t>Open Standard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Disclosure of chemical(s) of concern or class(es) of chemicals of concern</a:t>
            </a:r>
            <a:r>
              <a:rPr lang="en-US" sz="2800" dirty="0"/>
              <a:t> </a:t>
            </a:r>
            <a:r>
              <a:rPr lang="en-US" sz="2800" b="1" dirty="0"/>
              <a:t>in nearly all products </a:t>
            </a:r>
            <a:r>
              <a:rPr lang="en-US" sz="2800" dirty="0"/>
              <a:t>– Mercury product reporting requirements enacted by 8 states (managed through IMERC)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Disclosure of chemicals of concern in a category of products </a:t>
            </a:r>
            <a:r>
              <a:rPr lang="en-US" sz="2800" dirty="0"/>
              <a:t>– OR Toxic-Free Kids Act, WA State Children’s Safe Product Act, NY’s Children’s Products Disclosure, Maine’s Children’s Product Disclosure, VT Chemical Disclosure Program for Children’s Products (all managed through HPCDS), &amp; Washington for Pollution Prevention for Healthy People &amp; Puget Sound Act 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06F12BD-0D21-4362-8274-2970D1E2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3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7EA5BF-811A-4EC7-B991-3B7FA726C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17" y="47416"/>
            <a:ext cx="11119883" cy="1325563"/>
          </a:xfrm>
        </p:spPr>
        <p:txBody>
          <a:bodyPr/>
          <a:lstStyle/>
          <a:p>
            <a:r>
              <a:rPr lang="en-US" b="1" dirty="0"/>
              <a:t>HPCDS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562B7B2-A6E0-44F0-BCB3-659A8B7FF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6" t="11742" r="2690" b="12376"/>
          <a:stretch/>
        </p:blipFill>
        <p:spPr>
          <a:xfrm>
            <a:off x="233917" y="934397"/>
            <a:ext cx="11773956" cy="51686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0DA8F2-CDBF-4CBB-A1CD-80F2362B0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93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BF4BD4-6F34-4DF1-9CEC-DB831D8F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5" y="47416"/>
            <a:ext cx="10917865" cy="1325563"/>
          </a:xfrm>
        </p:spPr>
        <p:txBody>
          <a:bodyPr/>
          <a:lstStyle/>
          <a:p>
            <a:r>
              <a:rPr lang="en-US" b="1" dirty="0"/>
              <a:t>Health Product Declaration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9F29F2A-54A0-46BA-ABD8-F845B3F7E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29" r="1447" b="9953"/>
          <a:stretch/>
        </p:blipFill>
        <p:spPr>
          <a:xfrm>
            <a:off x="435935" y="1372979"/>
            <a:ext cx="11375229" cy="48250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20AF3E3-B1A0-4F59-99EA-3B21DB212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4DB120-C416-4AD8-A677-5918D5038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Current Uses of the Information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44D103-F138-4E1C-82A3-9268DD50B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0206"/>
            <a:ext cx="10832691" cy="497512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2600" dirty="0"/>
              <a:t>Analyze chemical use trends for targeted products </a:t>
            </a:r>
          </a:p>
          <a:p>
            <a:pPr lvl="0"/>
            <a:r>
              <a:rPr lang="en-US" sz="2600" dirty="0"/>
              <a:t>Support public education campaigns on the use of chemicals of concern</a:t>
            </a:r>
          </a:p>
          <a:p>
            <a:pPr lvl="0"/>
            <a:r>
              <a:rPr lang="en-US" sz="2600" dirty="0"/>
              <a:t>Facilitate informed government &amp; consumer purchasing decisions</a:t>
            </a:r>
          </a:p>
          <a:p>
            <a:pPr lvl="0"/>
            <a:r>
              <a:rPr lang="en-US" sz="2600" dirty="0"/>
              <a:t>Support alternatives assessments</a:t>
            </a:r>
          </a:p>
          <a:p>
            <a:pPr lvl="0"/>
            <a:r>
              <a:rPr lang="en-US" sz="2600" dirty="0"/>
              <a:t>Identify products/chemistries for green chemistry research &amp; development.</a:t>
            </a:r>
          </a:p>
          <a:p>
            <a:pPr lvl="0"/>
            <a:r>
              <a:rPr lang="en-US" sz="2600" dirty="0"/>
              <a:t>Develop future chemical use compliance &amp; enforcement efforts</a:t>
            </a:r>
          </a:p>
          <a:p>
            <a:pPr lvl="0"/>
            <a:r>
              <a:rPr lang="en-US" sz="2600" dirty="0"/>
              <a:t>Develop occupational health &amp; safety measures</a:t>
            </a:r>
          </a:p>
          <a:p>
            <a:pPr lvl="0"/>
            <a:r>
              <a:rPr lang="en-US" sz="2600" dirty="0"/>
              <a:t>Inform product labeling</a:t>
            </a:r>
          </a:p>
          <a:p>
            <a:pPr lvl="0"/>
            <a:r>
              <a:rPr lang="en-US" sz="2600" dirty="0"/>
              <a:t>Initiate research on exposures to &amp; substitutes for products &amp; chemicals of concern</a:t>
            </a:r>
          </a:p>
          <a:p>
            <a:pPr lvl="0"/>
            <a:r>
              <a:rPr lang="en-US" sz="2600" dirty="0"/>
              <a:t>Inform improved &amp; safer product use, pollution prevention initiatives, &amp; end-of-life management strategies, including reuse, recycling, &amp; treatment</a:t>
            </a:r>
          </a:p>
          <a:p>
            <a:pPr lvl="0"/>
            <a:r>
              <a:rPr lang="en-US" sz="2600" dirty="0"/>
              <a:t>Support further policy development &amp; additional legislative action</a:t>
            </a:r>
          </a:p>
          <a:p>
            <a:pPr lvl="0"/>
            <a:r>
              <a:rPr lang="en-US" sz="2600" dirty="0"/>
              <a:t>Prioritization for product testing programs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D3BA75C-DC31-43D8-9C54-67EF88F2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4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4EED5B-3077-4757-91E2-A64376C48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Key Issues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3F0F77-2491-4FE8-9711-8587F6B5C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97449"/>
            <a:ext cx="10773698" cy="4550769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Criteria for specifying chemicals for disclosure </a:t>
            </a:r>
          </a:p>
          <a:p>
            <a:r>
              <a:rPr lang="en-US" sz="3200" dirty="0"/>
              <a:t>Disclosure of chemical hazards  </a:t>
            </a:r>
          </a:p>
          <a:p>
            <a:r>
              <a:rPr lang="en-US" sz="3200" dirty="0"/>
              <a:t>Threshold for intentionally added ingredients </a:t>
            </a:r>
            <a:endParaRPr lang="en-US" altLang="en-US" sz="3200" dirty="0"/>
          </a:p>
          <a:p>
            <a:r>
              <a:rPr lang="en-US" altLang="en-US" sz="3200" dirty="0">
                <a:ea typeface="MS Mincho" panose="02020609040205080304" pitchFamily="49" charset="-128"/>
                <a:cs typeface="Times New Roman" panose="02020603050405020304" pitchFamily="18" charset="0"/>
              </a:rPr>
              <a:t>Non-functional ingredients/incidental ingredients/contaminants</a:t>
            </a:r>
          </a:p>
          <a:p>
            <a:r>
              <a:rPr lang="en-US" altLang="en-US" sz="3200" dirty="0">
                <a:ea typeface="MS Mincho" panose="02020609040205080304" pitchFamily="49" charset="-128"/>
                <a:cs typeface="Times New Roman" panose="02020603050405020304" pitchFamily="18" charset="0"/>
              </a:rPr>
              <a:t>Scope of the products</a:t>
            </a:r>
          </a:p>
          <a:p>
            <a:r>
              <a:rPr lang="en-US" altLang="en-US" sz="3200" dirty="0"/>
              <a:t>Confidential business information (CBI)</a:t>
            </a:r>
          </a:p>
          <a:p>
            <a:r>
              <a:rPr lang="en-US" altLang="en-US" sz="3200" dirty="0"/>
              <a:t>Forms of disclosure &amp; making the information accessible &amp; usable </a:t>
            </a:r>
          </a:p>
          <a:p>
            <a:r>
              <a:rPr lang="en-US" altLang="en-US" sz="3200" dirty="0"/>
              <a:t>Compliance &amp; enforcement</a:t>
            </a:r>
          </a:p>
          <a:p>
            <a:r>
              <a:rPr lang="en-US" altLang="en-US" sz="3200" dirty="0"/>
              <a:t>Using the information &amp; deciding what actions to take 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406AEA-6846-4D57-9DCE-A6D5B11D2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52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62471C-334D-4FB3-BE96-8056245E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Specifying Chemicals of Concern for Disclosure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BAD839-5E5D-42DC-886B-DA1A20BEF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34859"/>
            <a:ext cx="10515600" cy="53659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Depends on:</a:t>
            </a:r>
          </a:p>
          <a:p>
            <a:r>
              <a:rPr lang="en-US" sz="3200" dirty="0"/>
              <a:t>The goals of the overall program, such as reducing or eliminating the use of a high-priority toxic chemical or class of chemicals</a:t>
            </a:r>
          </a:p>
          <a:p>
            <a:pPr lvl="0"/>
            <a:r>
              <a:rPr lang="en-US" sz="3200" dirty="0"/>
              <a:t>The nature of the product—formulated or article (fabricated)</a:t>
            </a:r>
          </a:p>
          <a:p>
            <a:pPr lvl="0"/>
            <a:r>
              <a:rPr lang="en-US" sz="3200" dirty="0"/>
              <a:t>The users or consumers of the product, including sensitive populations, such as children or workers </a:t>
            </a:r>
          </a:p>
          <a:p>
            <a:pPr lvl="0"/>
            <a:r>
              <a:rPr lang="en-US" sz="3200" dirty="0"/>
              <a:t>What is already known about the chemicals in the targeted products &amp; where information is missing, such as fragrances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B13706-D150-43B5-A12F-E45C30AF5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1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8605D5-6907-4B21-97E0-A39338E68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7416"/>
            <a:ext cx="10820400" cy="1325563"/>
          </a:xfrm>
        </p:spPr>
        <p:txBody>
          <a:bodyPr/>
          <a:lstStyle/>
          <a:p>
            <a:r>
              <a:rPr lang="en-US" b="1" dirty="0"/>
              <a:t>Chemical Hazard Disclosure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D2D76F-B5F0-4276-B263-1B65B393D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05830"/>
            <a:ext cx="10515600" cy="487314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Example - the Health Product Declaration (HPD) Open Standard requires, for each intentionally added substance &amp; residual/impurity above the reporting threshold, the disclosure of the substance’s GreenScreen score &amp; the hazards associated with each substance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Questions: </a:t>
            </a:r>
          </a:p>
          <a:p>
            <a:r>
              <a:rPr lang="en-US" sz="2800" dirty="0"/>
              <a:t>Who is demanding the chemical hazard profiles &amp; who are the users of this information? For example, architects &amp; builders for HPD</a:t>
            </a:r>
          </a:p>
          <a:p>
            <a:r>
              <a:rPr lang="en-US" sz="2800" dirty="0"/>
              <a:t>What is the form of the hazard disclosure – GreenScreen templates, warning labels (Prop. 65), others?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625D3C4-BD6C-4410-97BB-14EFA4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17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9480CD-62EA-40BE-A8E2-237ADAA5A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Thresholds for Reporting on Intentionally added Ingredients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E67AF6-7AE5-4662-AF1F-BD753BA97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2979"/>
            <a:ext cx="10960510" cy="48115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children’s product requirements set the limits for intentionally added ingredients as the practical quantification limit (PQL)</a:t>
            </a:r>
          </a:p>
          <a:p>
            <a:r>
              <a:rPr lang="en-US" dirty="0"/>
              <a:t>There are no reporting thresholds for mercury disclosure and product labeling or NY’s product labeling disclosure for menstrual products</a:t>
            </a:r>
          </a:p>
          <a:p>
            <a:r>
              <a:rPr lang="en-US" dirty="0"/>
              <a:t>The HPD Open Standard allows companies to report to different threshold levels, including 100 ppm &amp; 1,000 ppm </a:t>
            </a:r>
          </a:p>
          <a:p>
            <a:pPr marL="0" indent="0">
              <a:buNone/>
            </a:pPr>
            <a:r>
              <a:rPr lang="en-US" dirty="0"/>
              <a:t>Questions: </a:t>
            </a:r>
          </a:p>
          <a:p>
            <a:r>
              <a:rPr lang="en-US" dirty="0"/>
              <a:t>What is practical &amp; knowable? </a:t>
            </a:r>
          </a:p>
          <a:p>
            <a:r>
              <a:rPr lang="en-US" dirty="0"/>
              <a:t>How to facilitate greater information on intentionally added ingredients within supply chains?</a:t>
            </a:r>
          </a:p>
          <a:p>
            <a:r>
              <a:rPr lang="en-US" dirty="0"/>
              <a:t>What’s the level of concern about intentional ingredients that may not meet the threshold for reporting?</a:t>
            </a:r>
          </a:p>
          <a:p>
            <a:r>
              <a:rPr lang="en-US" dirty="0"/>
              <a:t>Why would a product manufacturer intentionally add an ingredient at concentrations less than the PQL?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A0B9624-45D7-421B-BFAD-6B78010D8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86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4583E2-FC7A-4ADF-B9F9-EE77BB55E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>
                <a:ea typeface="MS Mincho" panose="02020609040205080304" pitchFamily="49" charset="-128"/>
                <a:cs typeface="Times New Roman" panose="02020603050405020304" pitchFamily="18" charset="0"/>
              </a:rPr>
              <a:t>Non-functional Ingredients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C8A64E-02BA-4269-84CE-E788050C4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084" y="1179871"/>
            <a:ext cx="10596716" cy="49970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Various perspectives:</a:t>
            </a:r>
          </a:p>
          <a:p>
            <a:r>
              <a:rPr lang="en-US" dirty="0"/>
              <a:t>Concern that toxic chemical(s) may be present as unknown contaminants</a:t>
            </a:r>
          </a:p>
          <a:p>
            <a:r>
              <a:rPr lang="en-US" dirty="0"/>
              <a:t>Creates incentives for manufacturers to take actions within their supply chains to reduce the contamination &amp;/or to improve their own manufacturing processes to reduce contamination of products with chemicals that are not intentionally supposed to be in the product</a:t>
            </a:r>
          </a:p>
          <a:p>
            <a:r>
              <a:rPr lang="en-US" dirty="0"/>
              <a:t>Low level of contaminant(s) in the products present relatively low risk of possible exposure &amp; therefore of less concern than the intentionally added ingredients</a:t>
            </a:r>
          </a:p>
          <a:p>
            <a:r>
              <a:rPr lang="en-US" dirty="0"/>
              <a:t>Levels of contaminants can vary from one production batch to another, which makes it difficult to accurately report on their presence</a:t>
            </a:r>
          </a:p>
          <a:p>
            <a:r>
              <a:rPr lang="en-US" dirty="0"/>
              <a:t>Cost of conducting testing of the products</a:t>
            </a:r>
          </a:p>
          <a:p>
            <a:r>
              <a:rPr lang="en-US" dirty="0"/>
              <a:t>Focus on intentionally added ingredients first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650497E-532B-4024-A781-96955BB66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3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6D3B0F-F5D9-4B9A-95B0-C84A86AEA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Confidential Business Information (CBI)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52D062-4B80-4E95-8872-AF27B373E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Most of the state laws allow for some CBI (a.k.a. trade secret) claims </a:t>
            </a:r>
          </a:p>
          <a:p>
            <a:pPr marL="0" indent="0">
              <a:buNone/>
            </a:pPr>
            <a:r>
              <a:rPr lang="en-US" sz="3600" dirty="0"/>
              <a:t>Examples of CBI include:</a:t>
            </a:r>
          </a:p>
          <a:p>
            <a:pPr lvl="0"/>
            <a:r>
              <a:rPr lang="en-US" sz="3600" dirty="0"/>
              <a:t>Specific chemical identities</a:t>
            </a:r>
          </a:p>
          <a:p>
            <a:pPr lvl="0"/>
            <a:r>
              <a:rPr lang="en-US" sz="3600" dirty="0"/>
              <a:t>Market-share data, such as the number of products sold in the U.S. or a state in a year</a:t>
            </a:r>
          </a:p>
          <a:p>
            <a:pPr lvl="0"/>
            <a:r>
              <a:rPr lang="en-US" sz="3600" dirty="0"/>
              <a:t>Supply-chain relationships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E4799-6F45-4D98-9B06-5D6299BA1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9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Speakers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926" y="1456266"/>
            <a:ext cx="3111981" cy="2836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37" y="1456266"/>
            <a:ext cx="2813837" cy="2836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67" y="1456266"/>
            <a:ext cx="2836348" cy="2836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85808" y="4614348"/>
            <a:ext cx="3513667" cy="129266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66"/>
                </a:solidFill>
                <a:latin typeface="+mj-lt"/>
              </a:rPr>
              <a:t>Topher Buck</a:t>
            </a:r>
          </a:p>
          <a:p>
            <a:pPr algn="ctr"/>
            <a:r>
              <a:rPr lang="en-US" dirty="0" smtClean="0">
                <a:solidFill>
                  <a:srgbClr val="003399"/>
                </a:solidFill>
                <a:latin typeface="+mj-lt"/>
              </a:rPr>
              <a:t>Project Manager </a:t>
            </a:r>
          </a:p>
          <a:p>
            <a:pPr algn="ctr"/>
            <a:r>
              <a:rPr lang="en-US" dirty="0">
                <a:solidFill>
                  <a:srgbClr val="003399"/>
                </a:solidFill>
                <a:latin typeface="+mj-lt"/>
              </a:rPr>
              <a:t>Northeast Waste Management Officials’ </a:t>
            </a:r>
            <a:r>
              <a:rPr lang="en-US" dirty="0" smtClean="0">
                <a:solidFill>
                  <a:srgbClr val="003399"/>
                </a:solidFill>
                <a:latin typeface="+mj-lt"/>
              </a:rPr>
              <a:t>Association</a:t>
            </a:r>
            <a:endParaRPr lang="en-US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76924" y="4622829"/>
            <a:ext cx="3513667" cy="129266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66"/>
                </a:solidFill>
                <a:latin typeface="+mj-lt"/>
              </a:rPr>
              <a:t>Terri Goldberg</a:t>
            </a:r>
          </a:p>
          <a:p>
            <a:pPr algn="ctr"/>
            <a:r>
              <a:rPr lang="en-US" dirty="0" smtClean="0">
                <a:solidFill>
                  <a:srgbClr val="003399"/>
                </a:solidFill>
                <a:latin typeface="+mj-lt"/>
              </a:rPr>
              <a:t>Executive Director</a:t>
            </a:r>
          </a:p>
          <a:p>
            <a:pPr algn="ctr"/>
            <a:r>
              <a:rPr lang="en-US" dirty="0">
                <a:solidFill>
                  <a:srgbClr val="003399"/>
                </a:solidFill>
                <a:latin typeface="+mj-lt"/>
              </a:rPr>
              <a:t>Northeast Waste Management Officials’ </a:t>
            </a:r>
            <a:r>
              <a:rPr lang="en-US" dirty="0" smtClean="0">
                <a:solidFill>
                  <a:srgbClr val="003399"/>
                </a:solidFill>
                <a:latin typeface="+mj-lt"/>
              </a:rPr>
              <a:t>Association</a:t>
            </a:r>
            <a:endParaRPr lang="en-US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07884" y="4622829"/>
            <a:ext cx="3513667" cy="129266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66"/>
                </a:solidFill>
                <a:latin typeface="+mj-lt"/>
              </a:rPr>
              <a:t>Mark S. Rossi, Ph.D.</a:t>
            </a:r>
          </a:p>
          <a:p>
            <a:pPr algn="ctr"/>
            <a:r>
              <a:rPr lang="en-US" dirty="0" smtClean="0">
                <a:solidFill>
                  <a:srgbClr val="003399"/>
                </a:solidFill>
                <a:latin typeface="+mj-lt"/>
              </a:rPr>
              <a:t>Executive Director</a:t>
            </a:r>
          </a:p>
          <a:p>
            <a:pPr algn="ctr"/>
            <a:r>
              <a:rPr lang="en-US" dirty="0" smtClean="0">
                <a:solidFill>
                  <a:srgbClr val="003399"/>
                </a:solidFill>
                <a:latin typeface="+mj-lt"/>
              </a:rPr>
              <a:t>Clean Production Action</a:t>
            </a:r>
          </a:p>
          <a:p>
            <a:pPr algn="ctr"/>
            <a:endParaRPr lang="en-US" dirty="0">
              <a:solidFill>
                <a:srgbClr val="0033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482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F4013C-7215-410D-AB07-872AB7959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More on CBI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7EB5B9-7F8F-4CB1-B747-6C5BEE767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2467"/>
            <a:ext cx="10515600" cy="4972842"/>
          </a:xfrm>
        </p:spPr>
        <p:txBody>
          <a:bodyPr>
            <a:normAutofit/>
          </a:bodyPr>
          <a:lstStyle/>
          <a:p>
            <a:r>
              <a:rPr lang="en-US" sz="2800" dirty="0"/>
              <a:t>Companies are concerned about revealing the exact amounts of ingredients in their products </a:t>
            </a:r>
          </a:p>
          <a:p>
            <a:r>
              <a:rPr lang="en-US" sz="2800" dirty="0"/>
              <a:t>Several of the state requirements allow reporting of ingredient concentrations or amounts (by weight) in ranges</a:t>
            </a:r>
          </a:p>
          <a:p>
            <a:r>
              <a:rPr lang="en-US" sz="2800" dirty="0"/>
              <a:t>Examples include the mercury product requirements, &amp; the OR, WA, &amp; VT children’s products laws. By facilitating reporting in ranges, these state programs have avoided many CBI claims by manufacturers.</a:t>
            </a:r>
          </a:p>
          <a:p>
            <a:r>
              <a:rPr lang="en-US" sz="2800" dirty="0"/>
              <a:t>Should CBI apply to hazard information? SAICM’s position: “information on chemicals relating to the health &amp; safety of humans &amp; the environment should not be regarded as confidential”</a:t>
            </a:r>
            <a:endParaRPr lang="en-US" sz="2800" dirty="0">
              <a:highlight>
                <a:srgbClr val="FFFF00"/>
              </a:highlight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C12165-0EDE-44E5-A0C6-AD85D41CA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1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911D7-E002-41A0-BF26-EC94C6684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Compliance &amp; Enforcement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8C93B5-53C8-4C05-93A3-443F8A6F0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7378"/>
            <a:ext cx="10515600" cy="5042585"/>
          </a:xfrm>
        </p:spPr>
        <p:txBody>
          <a:bodyPr>
            <a:noAutofit/>
          </a:bodyPr>
          <a:lstStyle/>
          <a:p>
            <a:r>
              <a:rPr lang="en-US" sz="3200" dirty="0"/>
              <a:t>Clarity regarding who is responsible for enforcing the requirements or no authority to enforce the requirement/s</a:t>
            </a:r>
          </a:p>
          <a:p>
            <a:r>
              <a:rPr lang="en-US" sz="3200" dirty="0"/>
              <a:t>Clarity regarding the consequences of non-compliance</a:t>
            </a:r>
          </a:p>
          <a:p>
            <a:r>
              <a:rPr lang="en-US" sz="3200" dirty="0"/>
              <a:t>Resources available for compliance assistance &amp; enforcement (argument for multi-state system)</a:t>
            </a:r>
          </a:p>
          <a:p>
            <a:r>
              <a:rPr lang="en-US" sz="3200" dirty="0"/>
              <a:t>Government resources for data reviews/analysis/product testing</a:t>
            </a:r>
          </a:p>
          <a:p>
            <a:r>
              <a:rPr lang="en-US" sz="3200" dirty="0"/>
              <a:t>Role of NGOs in oversight of program implementation &amp; industry in self-policing 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B73F1AA-103F-4874-86EF-D9FCFBD9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7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 Issues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861" y="1354610"/>
            <a:ext cx="10515600" cy="4665878"/>
          </a:xfrm>
        </p:spPr>
        <p:txBody>
          <a:bodyPr>
            <a:normAutofit/>
          </a:bodyPr>
          <a:lstStyle/>
          <a:p>
            <a:r>
              <a:rPr lang="en-US" sz="3200" dirty="0"/>
              <a:t>Balancing rights of states &amp; their authorities with interstate commerce &amp; complexity of multiple jurisdictional requirements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5155F6-D2E2-4C17-ADAE-15BF29F6F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87" y="3089103"/>
            <a:ext cx="10596874" cy="26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3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1D4535-BD84-48D0-BC94-D620F341B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CPA &amp; IC2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6EB13D-1D03-46B4-BBB6-6B817C443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130" y="1474839"/>
            <a:ext cx="11533238" cy="4513006"/>
          </a:xfrm>
        </p:spPr>
        <p:txBody>
          <a:bodyPr>
            <a:normAutofit/>
          </a:bodyPr>
          <a:lstStyle/>
          <a:p>
            <a:r>
              <a:rPr lang="en-US" sz="3600" dirty="0"/>
              <a:t>CPA designs &amp; delivers strategic solutions for green chemicals, sustainable materials &amp; environmentally preferable products.</a:t>
            </a:r>
            <a:r>
              <a:rPr lang="en-US" sz="3600" dirty="0">
                <a:hlinkClick r:id="rId2"/>
              </a:rPr>
              <a:t> www.cleanproduction.org/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IC2 is an association of state, local, &amp; tribal governments that promotes a clean environment, healthy communities, &amp; a vital economy through the development &amp; use of safer chemicals &amp; products. </a:t>
            </a:r>
            <a:r>
              <a:rPr lang="en-US" sz="3600" dirty="0">
                <a:hlinkClick r:id="rId2"/>
              </a:rPr>
              <a:t>www.theic2.org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7A864C-72B0-4A4D-8D82-8907F0011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2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E58752-0B0C-4929-A35B-E106A00D0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Contacts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7D312D-0ECC-4826-9F37-CDEEFCC6C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Terri Goldberg – </a:t>
            </a:r>
            <a:r>
              <a:rPr lang="en-US" sz="3600" dirty="0">
                <a:hlinkClick r:id="rId2"/>
              </a:rPr>
              <a:t>tgoldberg@newmoa.org</a:t>
            </a:r>
            <a:endParaRPr lang="en-US" sz="3600" dirty="0"/>
          </a:p>
          <a:p>
            <a:r>
              <a:rPr lang="en-US" sz="3600" dirty="0"/>
              <a:t>Topher Buck – </a:t>
            </a:r>
            <a:r>
              <a:rPr lang="en-US" sz="3600" dirty="0">
                <a:hlinkClick r:id="rId2"/>
              </a:rPr>
              <a:t>tbuck@newmoa.org</a:t>
            </a:r>
            <a:endParaRPr lang="en-US" sz="3600" dirty="0"/>
          </a:p>
          <a:p>
            <a:r>
              <a:rPr lang="en-US" sz="3600" dirty="0"/>
              <a:t>Mark Rossi – </a:t>
            </a:r>
            <a:r>
              <a:rPr lang="en-US" sz="3600" dirty="0">
                <a:hlinkClick r:id="rId2"/>
              </a:rPr>
              <a:t>mark@cleanproduction.org</a:t>
            </a:r>
            <a:r>
              <a:rPr lang="en-US" sz="36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286BA9A-415E-443E-95FF-E901E2E8C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0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 Webinar: Q&amp;A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Image result for zoom webinar attendee q&amp;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593" y="1269242"/>
            <a:ext cx="5755456" cy="5243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00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3944" y="1511085"/>
            <a:ext cx="7773256" cy="46658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CPA </a:t>
            </a:r>
            <a:r>
              <a:rPr lang="en-US" sz="2200" dirty="0"/>
              <a:t>and </a:t>
            </a:r>
            <a:r>
              <a:rPr lang="en-US" sz="2200" dirty="0" smtClean="0"/>
              <a:t>IC2 </a:t>
            </a:r>
            <a:r>
              <a:rPr lang="en-US" sz="2200" dirty="0"/>
              <a:t>have launched a partnership to find common ground among key stakeholders on chemical ingredient transparency policies and programs. This report provides context and summary information to help inform this initiative. The Review: </a:t>
            </a:r>
          </a:p>
          <a:p>
            <a:r>
              <a:rPr lang="en-US" sz="2200" dirty="0" smtClean="0"/>
              <a:t>Discusses </a:t>
            </a:r>
            <a:r>
              <a:rPr lang="en-US" sz="2200" dirty="0"/>
              <a:t>the purposes of chemical ingredient disclosure initiatives. </a:t>
            </a:r>
          </a:p>
          <a:p>
            <a:r>
              <a:rPr lang="en-US" sz="2200" dirty="0" smtClean="0"/>
              <a:t>Examines </a:t>
            </a:r>
            <a:r>
              <a:rPr lang="en-US" sz="2200" dirty="0"/>
              <a:t>many of the existing state ingredient disclosure initiatives, a voluntary standard, and their reporting requirements with the intent of identifying their similarities and differences. </a:t>
            </a:r>
          </a:p>
          <a:p>
            <a:r>
              <a:rPr lang="en-US" sz="2200" dirty="0" smtClean="0"/>
              <a:t>Identifies </a:t>
            </a:r>
            <a:r>
              <a:rPr lang="en-US" sz="2200" dirty="0"/>
              <a:t>and discusses key issues regarding existing public and voluntary disclosure programs. </a:t>
            </a:r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/>
              <a:t>The Appendix provides a matrix outlining key elements of the existing state mandatory disclosure requirements. 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xmlns="" id="{E4EBEC5B-A291-436D-8D04-5970A1B11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70" t="12731" r="33122" b="4774"/>
          <a:stretch/>
        </p:blipFill>
        <p:spPr>
          <a:xfrm>
            <a:off x="349259" y="590263"/>
            <a:ext cx="3764685" cy="49199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146" y="239358"/>
            <a:ext cx="7265158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71745" y="432893"/>
            <a:ext cx="40162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66"/>
                </a:solidFill>
              </a:rPr>
              <a:t>INTRODUCTION </a:t>
            </a:r>
            <a:endParaRPr lang="en-US" sz="44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6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2B3A3B-5584-4FCB-BE73-00F22FBE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IC2 – CPA Report</a:t>
            </a:r>
            <a:br>
              <a:rPr lang="en-US" dirty="0"/>
            </a:br>
            <a:r>
              <a:rPr lang="en-US" sz="2200" dirty="0">
                <a:hlinkClick r:id="rId2"/>
              </a:rPr>
              <a:t>https://www.theic2.org/article/download-pdf/file_name/IC2-CPA_ChemicalDisclosure_ReviewPaper_FINAL.pdf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1730C5E-D05D-429F-A2B4-C406B865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E4EBEC5B-A291-436D-8D04-5970A1B11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370" t="12731" r="33122" b="4774"/>
          <a:stretch/>
        </p:blipFill>
        <p:spPr>
          <a:xfrm>
            <a:off x="4116042" y="1492012"/>
            <a:ext cx="3987209" cy="521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2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958C0-ABB7-47C1-B158-9890364BC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Spreadsheet</a:t>
            </a:r>
            <a:br>
              <a:rPr lang="en-US" dirty="0"/>
            </a:br>
            <a:r>
              <a:rPr lang="en-US" sz="2400" dirty="0"/>
              <a:t>Download from </a:t>
            </a:r>
            <a:r>
              <a:rPr lang="en-US" sz="2400" dirty="0">
                <a:hlinkClick r:id="rId2"/>
              </a:rPr>
              <a:t>https://www.theic2.org/publications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35C12D5-D562-480A-A554-FA450A76D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76" t="26403" r="377" b="4546"/>
          <a:stretch/>
        </p:blipFill>
        <p:spPr>
          <a:xfrm>
            <a:off x="149397" y="1456661"/>
            <a:ext cx="11893204" cy="46369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562269-9FD6-43C4-BFF4-2C037669A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6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416"/>
            <a:ext cx="10515600" cy="983221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894" y="1410392"/>
            <a:ext cx="10669905" cy="4901917"/>
          </a:xfrm>
        </p:spPr>
        <p:txBody>
          <a:bodyPr>
            <a:normAutofit/>
          </a:bodyPr>
          <a:lstStyle/>
          <a:p>
            <a:r>
              <a:rPr lang="en-US" sz="4000" dirty="0"/>
              <a:t>Goals</a:t>
            </a:r>
          </a:p>
          <a:p>
            <a:r>
              <a:rPr lang="en-US" sz="4000" dirty="0"/>
              <a:t>Existing Disclosure Models </a:t>
            </a:r>
          </a:p>
          <a:p>
            <a:r>
              <a:rPr lang="en-US" sz="4000" dirty="0"/>
              <a:t>Key Issues 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56B904-B995-4DB4-8EFF-C1558C556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004" y="1410392"/>
            <a:ext cx="4927102" cy="377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9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06A30A-F380-40F9-B0FA-86B3ED41F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416"/>
            <a:ext cx="10515600" cy="952709"/>
          </a:xfrm>
        </p:spPr>
        <p:txBody>
          <a:bodyPr/>
          <a:lstStyle/>
          <a:p>
            <a:r>
              <a:rPr lang="en-US" b="1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FE122B-7766-43C1-8C1D-F7C49EA3B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960"/>
            <a:ext cx="10515600" cy="46658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/>
              <a:t>States &amp; voluntary standards are responding to demands for greater chemical ingredient transparency </a:t>
            </a:r>
          </a:p>
          <a:p>
            <a:pPr marL="0" indent="0">
              <a:buNone/>
            </a:pPr>
            <a:r>
              <a:rPr lang="en-US" dirty="0"/>
              <a:t>Overall goals:</a:t>
            </a:r>
          </a:p>
          <a:p>
            <a:pPr lvl="0"/>
            <a:r>
              <a:rPr lang="en-US" dirty="0"/>
              <a:t>Provide public access to chemical ingredient information on the products consumers purchase &amp; use—similar to food product ingredient labels—to support better-informed purchasing decisions</a:t>
            </a:r>
          </a:p>
          <a:p>
            <a:pPr lvl="0"/>
            <a:r>
              <a:rPr lang="en-US" dirty="0"/>
              <a:t>Promote wider awareness about the presence of chemicals of concerns in consumer products</a:t>
            </a:r>
          </a:p>
          <a:p>
            <a:pPr lvl="0"/>
            <a:r>
              <a:rPr lang="en-US" dirty="0"/>
              <a:t>Inform policies &amp; programs designed to reduce chemicals of concern in products &amp; the associated potential for exposure, particularly of workers &amp; vulnerable populations</a:t>
            </a:r>
          </a:p>
          <a:p>
            <a:pPr lvl="0"/>
            <a:r>
              <a:rPr lang="en-US" dirty="0"/>
              <a:t>Inform efforts to promote safer substitution efforts for chemicals of concern</a:t>
            </a:r>
          </a:p>
          <a:p>
            <a:pPr lvl="0"/>
            <a:r>
              <a:rPr lang="en-US" dirty="0"/>
              <a:t>Enable programs to understand trends in targeted uses of high priority chemicals</a:t>
            </a:r>
          </a:p>
          <a:p>
            <a:pPr lvl="0"/>
            <a:r>
              <a:rPr lang="en-US" dirty="0"/>
              <a:t>Inform end-of-life management of the products that contain chemicals of concern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F14195-BA83-4965-B114-DFC8D8BF3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58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D313DA-B672-4FDB-A0A0-FD79779F6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Universe of Information Users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2F63E1-D756-45B6-8940-70827F725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4530"/>
            <a:ext cx="10515600" cy="5231497"/>
          </a:xfrm>
        </p:spPr>
        <p:txBody>
          <a:bodyPr>
            <a:normAutofit fontScale="92500"/>
          </a:bodyPr>
          <a:lstStyle/>
          <a:p>
            <a:pPr lvl="0"/>
            <a:r>
              <a:rPr lang="en-US" sz="3200" dirty="0"/>
              <a:t>Government agencies</a:t>
            </a:r>
          </a:p>
          <a:p>
            <a:pPr lvl="0"/>
            <a:r>
              <a:rPr lang="en-US" sz="3200" dirty="0"/>
              <a:t>Policy makers</a:t>
            </a:r>
          </a:p>
          <a:p>
            <a:pPr lvl="0"/>
            <a:r>
              <a:rPr lang="en-US" sz="3200" dirty="0"/>
              <a:t>Nongovernmental organizations (NGOs)</a:t>
            </a:r>
          </a:p>
          <a:p>
            <a:pPr lvl="0"/>
            <a:r>
              <a:rPr lang="en-US" sz="3200" dirty="0"/>
              <a:t>Researchers</a:t>
            </a:r>
          </a:p>
          <a:p>
            <a:pPr lvl="0"/>
            <a:r>
              <a:rPr lang="en-US" sz="3200" dirty="0"/>
              <a:t>Businesses, including brands &amp; retailers, &amp; their supply chains</a:t>
            </a:r>
          </a:p>
          <a:p>
            <a:pPr lvl="0"/>
            <a:r>
              <a:rPr lang="en-US" sz="3200" dirty="0"/>
              <a:t>Recyclers, waste managers, wastewater treatment facilities, &amp; others that manage wastes, discharges, &amp; releases</a:t>
            </a:r>
          </a:p>
          <a:p>
            <a:pPr lvl="0"/>
            <a:r>
              <a:rPr lang="en-US" sz="3200" dirty="0"/>
              <a:t>Public/consumers </a:t>
            </a:r>
          </a:p>
          <a:p>
            <a:pPr lvl="0"/>
            <a:r>
              <a:rPr lang="en-US" sz="3200" dirty="0"/>
              <a:t>Websites – i.e., EWG Skin Deep, what’sinproducts.com, Good Guide</a:t>
            </a:r>
          </a:p>
          <a:p>
            <a:pPr lvl="0"/>
            <a:endParaRPr lang="en-US" sz="3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10527CE-2412-410E-B7C5-49F7462BC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022109"/>
            <a:ext cx="12191999" cy="822243"/>
          </a:xfrm>
        </p:spPr>
        <p:txBody>
          <a:bodyPr/>
          <a:lstStyle/>
          <a:p>
            <a:fld id="{58EE82A9-491E-4CAD-BE88-C547924B7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9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C2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C2" id="{EC40429B-C0AC-463D-9BE2-E8882641DFEE}" vid="{478A05BC-809D-4B8E-8D9E-A71CE2B760BB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xt with/without bullets_title2">
  <a:themeElements>
    <a:clrScheme name="Custom 1">
      <a:dk1>
        <a:srgbClr val="000000"/>
      </a:dk1>
      <a:lt1>
        <a:srgbClr val="FFFFFF"/>
      </a:lt1>
      <a:dk2>
        <a:srgbClr val="EA3492"/>
      </a:dk2>
      <a:lt2>
        <a:srgbClr val="CBCBCB"/>
      </a:lt2>
      <a:accent1>
        <a:srgbClr val="A7D05A"/>
      </a:accent1>
      <a:accent2>
        <a:srgbClr val="3FBFEC"/>
      </a:accent2>
      <a:accent3>
        <a:srgbClr val="FFFFFF"/>
      </a:accent3>
      <a:accent4>
        <a:srgbClr val="000000"/>
      </a:accent4>
      <a:accent5>
        <a:srgbClr val="D0E4B5"/>
      </a:accent5>
      <a:accent6>
        <a:srgbClr val="38ADD6"/>
      </a:accent6>
      <a:hlink>
        <a:srgbClr val="002060"/>
      </a:hlink>
      <a:folHlink>
        <a:srgbClr val="415A6C"/>
      </a:folHlink>
    </a:clrScheme>
    <a:fontScheme name="2_text with/without bullets_title2">
      <a:majorFont>
        <a:latin typeface="Kite Display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ext with/without bullets_title2 1">
        <a:dk1>
          <a:srgbClr val="000000"/>
        </a:dk1>
        <a:lt1>
          <a:srgbClr val="FFFFFF"/>
        </a:lt1>
        <a:dk2>
          <a:srgbClr val="EA3492"/>
        </a:dk2>
        <a:lt2>
          <a:srgbClr val="CBCBCB"/>
        </a:lt2>
        <a:accent1>
          <a:srgbClr val="A7D05A"/>
        </a:accent1>
        <a:accent2>
          <a:srgbClr val="3FBFEC"/>
        </a:accent2>
        <a:accent3>
          <a:srgbClr val="FFFFFF"/>
        </a:accent3>
        <a:accent4>
          <a:srgbClr val="000000"/>
        </a:accent4>
        <a:accent5>
          <a:srgbClr val="D0E4B5"/>
        </a:accent5>
        <a:accent6>
          <a:srgbClr val="38ADD6"/>
        </a:accent6>
        <a:hlink>
          <a:srgbClr val="FDD949"/>
        </a:hlink>
        <a:folHlink>
          <a:srgbClr val="415A6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Regulatory.Alexander Lacik.April 8.2016.final version.pptx" id="{72CBF7F5-9038-470C-AE22-529905BD27D3}" vid="{875E43A0-138C-441F-8119-D09F73072FE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SharedWithUsers xmlns="0e8bcef3-bfe5-4e57-8e26-15ecbd0c3214">
      <UserInfo>
        <DisplayName>Terri Goldberg</DisplayName>
        <AccountId>18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3F12617855D1418EEEFF2CEE6A69E7" ma:contentTypeVersion="17" ma:contentTypeDescription="Create a new document." ma:contentTypeScope="" ma:versionID="6daa1387cfda0bce6327650d327c4b02">
  <xsd:schema xmlns:xsd="http://www.w3.org/2001/XMLSchema" xmlns:xs="http://www.w3.org/2001/XMLSchema" xmlns:p="http://schemas.microsoft.com/office/2006/metadata/properties" xmlns:ns1="http://schemas.microsoft.com/sharepoint/v3" xmlns:ns2="0e8bcef3-bfe5-4e57-8e26-15ecbd0c3214" xmlns:ns3="f21ddc47-f5ce-4efa-afe6-ddc4dc1a2800" targetNamespace="http://schemas.microsoft.com/office/2006/metadata/properties" ma:root="true" ma:fieldsID="674bb0de0072b6af3943724e1d2a0a29" ns1:_="" ns2:_="" ns3:_="">
    <xsd:import namespace="http://schemas.microsoft.com/sharepoint/v3"/>
    <xsd:import namespace="0e8bcef3-bfe5-4e57-8e26-15ecbd0c3214"/>
    <xsd:import namespace="f21ddc47-f5ce-4efa-afe6-ddc4dc1a280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8bcef3-bfe5-4e57-8e26-15ecbd0c32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1ddc47-f5ce-4efa-afe6-ddc4dc1a28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983C3E-CD82-4B3E-9503-63930DDEC0AA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21ddc47-f5ce-4efa-afe6-ddc4dc1a2800"/>
    <ds:schemaRef ds:uri="http://schemas.microsoft.com/sharepoint/v3"/>
    <ds:schemaRef ds:uri="http://purl.org/dc/terms/"/>
    <ds:schemaRef ds:uri="0e8bcef3-bfe5-4e57-8e26-15ecbd0c3214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5C7820E-212F-4531-A95C-21B23BD928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629612-33B0-4749-A463-47AF86E4D5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e8bcef3-bfe5-4e57-8e26-15ecbd0c3214"/>
    <ds:schemaRef ds:uri="f21ddc47-f5ce-4efa-afe6-ddc4dc1a28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1372</Words>
  <Application>Microsoft Office PowerPoint</Application>
  <PresentationFormat>Custom</PresentationFormat>
  <Paragraphs>167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IC2</vt:lpstr>
      <vt:lpstr>1_Office Theme</vt:lpstr>
      <vt:lpstr>2_text with/without bullets_title2</vt:lpstr>
      <vt:lpstr>Chemical Ingredient Transparency in Products: Review of Policies  &amp; a Standard  May 20, 2020</vt:lpstr>
      <vt:lpstr>Speakers</vt:lpstr>
      <vt:lpstr>Zoom Webinar: Q&amp;A</vt:lpstr>
      <vt:lpstr>PowerPoint Presentation</vt:lpstr>
      <vt:lpstr>IC2 – CPA Report https://www.theic2.org/article/download-pdf/file_name/IC2-CPA_ChemicalDisclosure_ReviewPaper_FINAL.pdf</vt:lpstr>
      <vt:lpstr>Spreadsheet Download from https://www.theic2.org/publications</vt:lpstr>
      <vt:lpstr>Outline</vt:lpstr>
      <vt:lpstr>Goals</vt:lpstr>
      <vt:lpstr>Universe of Information Users</vt:lpstr>
      <vt:lpstr>Existing Models for Disclosure by Firms </vt:lpstr>
      <vt:lpstr>HPCDS</vt:lpstr>
      <vt:lpstr>Health Product Declaration </vt:lpstr>
      <vt:lpstr>Current Uses of the Information </vt:lpstr>
      <vt:lpstr>Key Issues </vt:lpstr>
      <vt:lpstr>Specifying Chemicals of Concern for Disclosure </vt:lpstr>
      <vt:lpstr>Chemical Hazard Disclosure </vt:lpstr>
      <vt:lpstr>Thresholds for Reporting on Intentionally added Ingredients </vt:lpstr>
      <vt:lpstr>Non-functional Ingredients</vt:lpstr>
      <vt:lpstr>Confidential Business Information (CBI)</vt:lpstr>
      <vt:lpstr>More on CBI</vt:lpstr>
      <vt:lpstr>Compliance &amp; Enforcement </vt:lpstr>
      <vt:lpstr>Other Issues </vt:lpstr>
      <vt:lpstr>CPA &amp; IC2 </vt:lpstr>
      <vt:lpstr>Contacts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Interstate Chemicals Clearinghouse (IC2) High Priority Chemicals Data System  Topher Buck IC2 Project Manager Northeast Waste Management Officials’ Association (NEWMOA)  2019-10-10</dc:title>
  <dc:creator>Topher Buck</dc:creator>
  <cp:lastModifiedBy>Mark Rossi</cp:lastModifiedBy>
  <cp:revision>47</cp:revision>
  <dcterms:created xsi:type="dcterms:W3CDTF">2019-10-09T12:57:22Z</dcterms:created>
  <dcterms:modified xsi:type="dcterms:W3CDTF">2020-05-20T20:02:40Z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0x010100833F12617855D1418EEEFF2CEE6A69E7</vt:lpwstr>
  </property>
</Properties>
</file>